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48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50.xml" ContentType="application/vnd.openxmlformats-officedocument.themeOverr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54"/>
  </p:notesMasterIdLst>
  <p:sldIdLst>
    <p:sldId id="256" r:id="rId2"/>
    <p:sldId id="327" r:id="rId3"/>
    <p:sldId id="326" r:id="rId4"/>
    <p:sldId id="473" r:id="rId5"/>
    <p:sldId id="369" r:id="rId6"/>
    <p:sldId id="474" r:id="rId7"/>
    <p:sldId id="472" r:id="rId8"/>
    <p:sldId id="471" r:id="rId9"/>
    <p:sldId id="378" r:id="rId10"/>
    <p:sldId id="377" r:id="rId11"/>
    <p:sldId id="373" r:id="rId12"/>
    <p:sldId id="372" r:id="rId13"/>
    <p:sldId id="374" r:id="rId14"/>
    <p:sldId id="375" r:id="rId15"/>
    <p:sldId id="376" r:id="rId16"/>
    <p:sldId id="379" r:id="rId17"/>
    <p:sldId id="385" r:id="rId18"/>
    <p:sldId id="381" r:id="rId19"/>
    <p:sldId id="380" r:id="rId20"/>
    <p:sldId id="382" r:id="rId21"/>
    <p:sldId id="383" r:id="rId22"/>
    <p:sldId id="387" r:id="rId23"/>
    <p:sldId id="384" r:id="rId24"/>
    <p:sldId id="386" r:id="rId25"/>
    <p:sldId id="388" r:id="rId26"/>
    <p:sldId id="389" r:id="rId27"/>
    <p:sldId id="390" r:id="rId28"/>
    <p:sldId id="391" r:id="rId29"/>
    <p:sldId id="393" r:id="rId30"/>
    <p:sldId id="392" r:id="rId31"/>
    <p:sldId id="350" r:id="rId32"/>
    <p:sldId id="349" r:id="rId33"/>
    <p:sldId id="353" r:id="rId34"/>
    <p:sldId id="352" r:id="rId35"/>
    <p:sldId id="354" r:id="rId36"/>
    <p:sldId id="355" r:id="rId37"/>
    <p:sldId id="356" r:id="rId38"/>
    <p:sldId id="325" r:id="rId39"/>
    <p:sldId id="357" r:id="rId40"/>
    <p:sldId id="335" r:id="rId41"/>
    <p:sldId id="359" r:id="rId42"/>
    <p:sldId id="361" r:id="rId43"/>
    <p:sldId id="360" r:id="rId44"/>
    <p:sldId id="362" r:id="rId45"/>
    <p:sldId id="364" r:id="rId46"/>
    <p:sldId id="366" r:id="rId47"/>
    <p:sldId id="365" r:id="rId48"/>
    <p:sldId id="363" r:id="rId49"/>
    <p:sldId id="341" r:id="rId50"/>
    <p:sldId id="367" r:id="rId51"/>
    <p:sldId id="337" r:id="rId52"/>
    <p:sldId id="368" r:id="rId53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en Keushkerian" initials="SK" lastIdx="3" clrIdx="0">
    <p:extLst>
      <p:ext uri="{19B8F6BF-5375-455C-9EA6-DF929625EA0E}">
        <p15:presenceInfo xmlns:p15="http://schemas.microsoft.com/office/powerpoint/2012/main" userId="830e91205a3ce0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F64D4-BF30-4ED6-84EC-3CE42B327EC9}" v="2" dt="2022-04-05T19:41:44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29" autoAdjust="0"/>
    <p:restoredTop sz="95303" autoAdjust="0"/>
  </p:normalViewPr>
  <p:slideViewPr>
    <p:cSldViewPr snapToGrid="0">
      <p:cViewPr varScale="1">
        <p:scale>
          <a:sx n="108" d="100"/>
          <a:sy n="108" d="100"/>
        </p:scale>
        <p:origin x="27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n Keushkerian" userId="830e91205a3ce052" providerId="LiveId" clId="{308F64D4-BF30-4ED6-84EC-3CE42B327EC9}"/>
    <pc:docChg chg="delSld modSld">
      <pc:chgData name="Suren Keushkerian" userId="830e91205a3ce052" providerId="LiveId" clId="{308F64D4-BF30-4ED6-84EC-3CE42B327EC9}" dt="2022-04-05T19:41:44.094" v="3" actId="313"/>
      <pc:docMkLst>
        <pc:docMk/>
      </pc:docMkLst>
      <pc:sldChg chg="del">
        <pc:chgData name="Suren Keushkerian" userId="830e91205a3ce052" providerId="LiveId" clId="{308F64D4-BF30-4ED6-84EC-3CE42B327EC9}" dt="2022-04-05T19:41:12.405" v="0" actId="47"/>
        <pc:sldMkLst>
          <pc:docMk/>
          <pc:sldMk cId="4067140412" sldId="348"/>
        </pc:sldMkLst>
      </pc:sldChg>
      <pc:sldChg chg="modSp">
        <pc:chgData name="Suren Keushkerian" userId="830e91205a3ce052" providerId="LiveId" clId="{308F64D4-BF30-4ED6-84EC-3CE42B327EC9}" dt="2022-04-05T19:41:44.094" v="3" actId="313"/>
        <pc:sldMkLst>
          <pc:docMk/>
          <pc:sldMk cId="96743240" sldId="369"/>
        </pc:sldMkLst>
        <pc:spChg chg="mod">
          <ac:chgData name="Suren Keushkerian" userId="830e91205a3ce052" providerId="LiveId" clId="{308F64D4-BF30-4ED6-84EC-3CE42B327EC9}" dt="2022-04-05T19:41:44.094" v="3" actId="313"/>
          <ac:spMkLst>
            <pc:docMk/>
            <pc:sldMk cId="96743240" sldId="369"/>
            <ac:spMk id="33" creationId="{4D3DD9DD-1D45-4919-8A81-5DD10245E855}"/>
          </ac:spMkLst>
        </pc:spChg>
      </pc:sldChg>
      <pc:sldChg chg="del">
        <pc:chgData name="Suren Keushkerian" userId="830e91205a3ce052" providerId="LiveId" clId="{308F64D4-BF30-4ED6-84EC-3CE42B327EC9}" dt="2022-04-05T19:41:13.523" v="1" actId="47"/>
        <pc:sldMkLst>
          <pc:docMk/>
          <pc:sldMk cId="3957542671" sldId="3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D42CC-1C73-4482-A536-75D9EB798A90}" type="datetimeFigureOut">
              <a:rPr lang="es-UY" smtClean="0"/>
              <a:t>5/4/2022</a:t>
            </a:fld>
            <a:endParaRPr lang="es-U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AA762-D16F-4335-87EC-E9901F8666F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8826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15921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73762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72008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15846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298490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33323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07927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00087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115709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8422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9423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761314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07940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907438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94977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988984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06992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99507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06608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6110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52017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2767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464256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01898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59048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43046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51398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32484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052109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021472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247854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460146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86626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14912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24691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129154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56153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7944683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10459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652207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816330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13589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31468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4985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1762635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291928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682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81536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9624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10722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D457-D03D-493A-9E3C-C3CEB482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2B745-3C07-43B3-B6C6-CB27491B6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6871-922C-4D24-A006-F7447B61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69767-09E7-40D2-ADE2-381A9D1F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4980-313D-445A-9AAD-A4047FA8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43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D1F6-D36E-4B04-915C-0665E54F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315E9-B73B-4DEE-AE55-C5047DE95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D8688-0F0B-4716-88BA-CE8E46FD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39E19-29E5-4802-BA80-C263C783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D134-7A51-4D5E-88BB-FD236A95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4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940A0-4D0B-4C1C-953E-E46A6B04D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1B4E8-BC66-49BC-A7D5-4AB1887E8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ED4F-D196-4AA4-87E3-59D9740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74BD-B003-4F73-B883-24115684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90E25-044D-48AB-A73B-EEE662C2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E3B-D207-47FF-BA9F-1DDDFEDD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6C74-DC4C-4A36-A5EC-BB0A9465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225C-160A-4ADC-8B97-B78C68CC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8E38-FFCC-4EF3-BDF6-719E6168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3E02A-12E5-4387-9566-1D8ACA73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1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26D7-EF70-4D99-BC26-7F6E5E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17D56-4EE5-444D-B79E-6FA64491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69E4A-F5ED-4BF7-B40F-DD7C5D1C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15CE-B45F-4707-91F0-79BBEFDF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EC65-1CF5-4B8A-8F6E-3F1E25E7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40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857B-6393-4665-A514-13C919BC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0B14-3C83-4E84-A708-F70E7AE23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8DE90-9C6B-4703-A3EF-5CE6025C2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5D7F7-1288-484A-8EAA-7CC5D70F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6E10B-CDC4-4E73-820D-F409134E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85EC6-6C2A-4AEA-BFAB-D7F99E84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0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1A03-59AB-4FBF-AD2E-FC17CC71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5335F-196F-432C-B13B-3F46F01C8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1DAC-C784-431D-8495-CAEFFDD3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8A505-3729-4C28-A98C-14197319F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D4CDD-98D2-4CD7-BA2C-BE9A39C5E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926FD-189E-4B26-8347-2232832E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51E86-3C32-49A9-A4D1-B519055E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44EC3-55A3-4CA4-830F-4F37BE10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4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384-6ED8-4AF6-9B06-532C8455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1DACD-0088-44DD-821A-E2EAECC5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5F6E2-5717-4CEF-B85B-68CC9673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E0A8D-CC22-4D81-970A-149BF5D2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353AD-2631-4652-8231-A3CB3707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2DF64-AE6A-4D06-93A2-7FD374E7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D415-C6CE-4C19-B447-FF68CCC4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B817-80E2-4751-92DF-C392257C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3369-BC90-4092-A95F-D3042FB0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0062F-77FB-43AF-95F7-92AE35025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CD3A4-FEBB-4486-98D0-3F4B3CE0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E0FB-1AF8-4A8A-B555-A64682F9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4C9BB-8B7E-460B-BA0C-0844128B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6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778F-BB22-4CCE-8A7A-7BFD8EAD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514E8-6917-460A-B13E-1123358FC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71DF7-AF47-442B-87BB-15BA1660A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7BCB6-9FBB-4DBC-860C-8C2B0839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BA68-096A-485E-AD05-D9D1BCB1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0B6E7-8108-4BC8-8311-972A265B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7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8D965-0CE8-475F-BC3D-DE5C8324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58517-5614-4556-98A6-19273DAD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99E9A-25CC-4EC3-909E-996344EC0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E194C-F7E3-4B52-ACD8-68D635B7A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78D56-6401-4828-88EA-B900352B2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5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75.png"/><Relationship Id="rId5" Type="http://schemas.microsoft.com/office/2017/06/relationships/model3d" Target="../media/model3d1.glb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7E2D9-EEAC-43DC-8937-C618C75C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t="7524" b="1567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5E127-CCEB-485E-B8E5-A0280391B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UY" sz="4100" dirty="0"/>
              <a:t>COMUNIACIONES </a:t>
            </a:r>
            <a:br>
              <a:rPr lang="es-UY" sz="4100" dirty="0"/>
            </a:br>
            <a:r>
              <a:rPr lang="es-UY" sz="4100" dirty="0"/>
              <a:t>UNIFICADAS</a:t>
            </a:r>
            <a:br>
              <a:rPr lang="es-UY" sz="4100" dirty="0"/>
            </a:br>
            <a:br>
              <a:rPr lang="es-UY" sz="4100" dirty="0"/>
            </a:br>
            <a:r>
              <a:rPr lang="es-UY" sz="4100" dirty="0"/>
              <a:t>Marzo 2021</a:t>
            </a:r>
            <a:br>
              <a:rPr lang="es-UY" sz="4100" dirty="0"/>
            </a:b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6C455-43C2-49A8-831C-B75562E41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7790" y="4868822"/>
            <a:ext cx="4454210" cy="1208141"/>
          </a:xfrm>
        </p:spPr>
        <p:txBody>
          <a:bodyPr>
            <a:normAutofit/>
          </a:bodyPr>
          <a:lstStyle/>
          <a:p>
            <a:pPr algn="l"/>
            <a:r>
              <a:rPr lang="es-UY" sz="2000" u="sng" dirty="0"/>
              <a:t>UNIDAD 4 - CUCM</a:t>
            </a:r>
          </a:p>
          <a:p>
            <a:pPr algn="l"/>
            <a:r>
              <a:rPr lang="es-UY" sz="2000" dirty="0"/>
              <a:t>Cisco </a:t>
            </a:r>
            <a:r>
              <a:rPr lang="es-UY" sz="2000" dirty="0" err="1"/>
              <a:t>Unified</a:t>
            </a:r>
            <a:r>
              <a:rPr lang="es-UY" sz="2000" dirty="0"/>
              <a:t> </a:t>
            </a:r>
            <a:r>
              <a:rPr lang="es-UY" sz="2000" dirty="0" err="1"/>
              <a:t>Communications</a:t>
            </a:r>
            <a:r>
              <a:rPr lang="es-UY" sz="2000" dirty="0"/>
              <a:t> Manager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1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56C01-9FEA-4B7D-AA64-548D9A3A6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12" y="643466"/>
            <a:ext cx="103647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4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82D70-2E65-4899-9607-41C5601EA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20" y="643466"/>
            <a:ext cx="1003795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5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A9026-471A-4FBA-A1F9-194E4446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26" y="643466"/>
            <a:ext cx="99929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2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ED740-EBAE-46CC-8BA1-FCC66537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26" b="3192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18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96BA23-C6FD-4F52-8FD7-6F2CDEB25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2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2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F8F9A-F5D8-4A0B-B9E5-A52C6465D8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27" b="1118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8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34D79-195B-494C-82CD-F68C718C7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33" y="643466"/>
            <a:ext cx="994833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6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2307C-B2F3-4B6E-ACC2-77E25009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0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06A87-72BE-45CE-8FB9-C1FF3942A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29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FA501-CFD8-4808-B181-836ABD554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50" y="643466"/>
            <a:ext cx="1046209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2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Communications Manager (CUCM )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194D827-037B-4727-B29B-78ACF496D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34" y="585964"/>
            <a:ext cx="2763100" cy="15193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A5BB7F-B58D-44BA-95C8-980B51105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973" y="2396099"/>
            <a:ext cx="2505425" cy="419158"/>
          </a:xfrm>
          <a:prstGeom prst="rect">
            <a:avLst/>
          </a:prstGeom>
        </p:spPr>
      </p:pic>
      <p:pic>
        <p:nvPicPr>
          <p:cNvPr id="55" name="Picture 54" descr="A close up of a telephone&#10;&#10;Description automatically generated">
            <a:extLst>
              <a:ext uri="{FF2B5EF4-FFF2-40B4-BE49-F238E27FC236}">
                <a16:creationId xmlns:a16="http://schemas.microsoft.com/office/drawing/2014/main" id="{F728EB0A-8EDB-4799-A1E7-388CE9959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7" y="4482026"/>
            <a:ext cx="2021867" cy="1668843"/>
          </a:xfrm>
          <a:prstGeom prst="rect">
            <a:avLst/>
          </a:prstGeom>
        </p:spPr>
      </p:pic>
      <p:pic>
        <p:nvPicPr>
          <p:cNvPr id="56" name="Picture 55" descr="A close up of a telephone&#10;&#10;Description automatically generated">
            <a:extLst>
              <a:ext uri="{FF2B5EF4-FFF2-40B4-BE49-F238E27FC236}">
                <a16:creationId xmlns:a16="http://schemas.microsoft.com/office/drawing/2014/main" id="{52F37335-E969-42A4-93D2-D578C737C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72" y="4418232"/>
            <a:ext cx="1903304" cy="157098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7EAEB27-9373-42F5-8FCD-1F8AE4023CB5}"/>
              </a:ext>
            </a:extLst>
          </p:cNvPr>
          <p:cNvGrpSpPr/>
          <p:nvPr/>
        </p:nvGrpSpPr>
        <p:grpSpPr>
          <a:xfrm>
            <a:off x="2155556" y="3495571"/>
            <a:ext cx="2678891" cy="564798"/>
            <a:chOff x="1957683" y="2917297"/>
            <a:chExt cx="3257550" cy="685439"/>
          </a:xfrm>
        </p:grpSpPr>
        <p:pic>
          <p:nvPicPr>
            <p:cNvPr id="61" name="Picture 2" descr="Cisco 350X Series Stackable Managed Switches Quick Start Guide">
              <a:extLst>
                <a:ext uri="{FF2B5EF4-FFF2-40B4-BE49-F238E27FC236}">
                  <a16:creationId xmlns:a16="http://schemas.microsoft.com/office/drawing/2014/main" id="{AC195D3C-92CE-47BF-BB35-91C46ACBA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683" y="3255264"/>
              <a:ext cx="3257550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00B366D-DCAD-49DA-95D5-313B0C2740BC}"/>
                </a:ext>
              </a:extLst>
            </p:cNvPr>
            <p:cNvSpPr txBox="1"/>
            <p:nvPr/>
          </p:nvSpPr>
          <p:spPr>
            <a:xfrm>
              <a:off x="3096426" y="2917297"/>
              <a:ext cx="972170" cy="448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Y" dirty="0"/>
                <a:t>Switch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558842D-6A98-40D9-A07D-F8F8066F1643}"/>
              </a:ext>
            </a:extLst>
          </p:cNvPr>
          <p:cNvCxnSpPr>
            <a:cxnSpLocks/>
          </p:cNvCxnSpPr>
          <p:nvPr/>
        </p:nvCxnSpPr>
        <p:spPr>
          <a:xfrm flipV="1">
            <a:off x="1930103" y="4060369"/>
            <a:ext cx="728031" cy="131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B3DA9D-5C1F-4044-BE75-4CF30D661210}"/>
              </a:ext>
            </a:extLst>
          </p:cNvPr>
          <p:cNvCxnSpPr>
            <a:cxnSpLocks/>
          </p:cNvCxnSpPr>
          <p:nvPr/>
        </p:nvCxnSpPr>
        <p:spPr>
          <a:xfrm flipH="1" flipV="1">
            <a:off x="4305300" y="3986654"/>
            <a:ext cx="704213" cy="11601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9788204-F2C3-4E1A-B6AE-33C3B1A67464}"/>
              </a:ext>
            </a:extLst>
          </p:cNvPr>
          <p:cNvCxnSpPr>
            <a:cxnSpLocks/>
          </p:cNvCxnSpPr>
          <p:nvPr/>
        </p:nvCxnSpPr>
        <p:spPr>
          <a:xfrm flipV="1">
            <a:off x="4305300" y="2801007"/>
            <a:ext cx="0" cy="973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861307F-DD50-4612-A714-A2F929ED99CB}"/>
              </a:ext>
            </a:extLst>
          </p:cNvPr>
          <p:cNvGrpSpPr/>
          <p:nvPr/>
        </p:nvGrpSpPr>
        <p:grpSpPr>
          <a:xfrm>
            <a:off x="4720477" y="1286109"/>
            <a:ext cx="3005220" cy="286314"/>
            <a:chOff x="4583576" y="2281084"/>
            <a:chExt cx="3935030" cy="28631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1DC8E72-A372-4601-AF25-43953A427D7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765987" y="2281084"/>
              <a:ext cx="1752619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FA483D-D287-454C-8428-6E4554D009C7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811655" y="2281084"/>
              <a:ext cx="1024002" cy="286314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72EB13-50B1-4B9F-AA83-F830B49EB0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83576" y="2567398"/>
              <a:ext cx="3252081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6" descr="Personaje blanco 3d pantalla de proyección Foto Premium ">
            <a:extLst>
              <a:ext uri="{FF2B5EF4-FFF2-40B4-BE49-F238E27FC236}">
                <a16:creationId xmlns:a16="http://schemas.microsoft.com/office/drawing/2014/main" id="{4C886D39-E5AB-47BF-8A12-7060C51AA1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91" b="96134" l="5272" r="93291">
                        <a14:foregroundMark x1="7987" y1="57293" x2="16454" y2="57293"/>
                        <a14:foregroundMark x1="16454" y1="57293" x2="33546" y2="56766"/>
                        <a14:foregroundMark x1="33546" y1="56766" x2="39776" y2="58172"/>
                        <a14:foregroundMark x1="6709" y1="57645" x2="7987" y2="11072"/>
                        <a14:foregroundMark x1="7987" y1="11072" x2="17252" y2="8612"/>
                        <a14:foregroundMark x1="17252" y1="8612" x2="27636" y2="9842"/>
                        <a14:foregroundMark x1="27636" y1="9842" x2="49042" y2="8436"/>
                        <a14:foregroundMark x1="49042" y1="8436" x2="60064" y2="9139"/>
                        <a14:foregroundMark x1="60064" y1="9139" x2="65176" y2="15817"/>
                        <a14:foregroundMark x1="65176" y1="15817" x2="65383" y2="19810"/>
                        <a14:foregroundMark x1="65452" y1="51731" x2="64058" y2="61511"/>
                        <a14:foregroundMark x1="66120" y1="47039" x2="66043" y2="47583"/>
                        <a14:foregroundMark x1="64058" y1="61511" x2="7668" y2="60633"/>
                        <a14:foregroundMark x1="7668" y1="60633" x2="6230" y2="57996"/>
                        <a14:foregroundMark x1="11981" y1="10018" x2="21725" y2="10018"/>
                        <a14:foregroundMark x1="21725" y1="10018" x2="30192" y2="11248"/>
                        <a14:foregroundMark x1="30192" y1="11248" x2="40895" y2="10545"/>
                        <a14:foregroundMark x1="40895" y1="10545" x2="55591" y2="14060"/>
                        <a14:foregroundMark x1="15016" y1="13005" x2="56550" y2="47452"/>
                        <a14:foregroundMark x1="56550" y1="47452" x2="59744" y2="53954"/>
                        <a14:foregroundMark x1="7668" y1="40246" x2="36422" y2="53251"/>
                        <a14:foregroundMark x1="36422" y1="53251" x2="41214" y2="57821"/>
                        <a14:foregroundMark x1="5751" y1="9842" x2="5591" y2="56942"/>
                        <a14:foregroundMark x1="5591" y1="56942" x2="5751" y2="57469"/>
                        <a14:foregroundMark x1="75414" y1="24011" x2="76873" y2="21293"/>
                        <a14:foregroundMark x1="73962" y1="26714" x2="75407" y2="24022"/>
                        <a14:foregroundMark x1="79824" y1="19087" x2="86581" y2="19508"/>
                        <a14:foregroundMark x1="86581" y1="19508" x2="90842" y2="25221"/>
                        <a14:foregroundMark x1="87793" y1="38620" x2="86741" y2="39367"/>
                        <a14:foregroundMark x1="95847" y1="54130" x2="91054" y2="61511"/>
                        <a14:foregroundMark x1="91072" y1="62566" x2="91078" y2="62917"/>
                        <a14:foregroundMark x1="91054" y1="61511" x2="91072" y2="62566"/>
                        <a14:foregroundMark x1="93387" y1="92038" x2="93131" y2="96134"/>
                        <a14:foregroundMark x1="6550" y1="7909" x2="16933" y2="8260"/>
                        <a14:foregroundMark x1="16933" y1="8260" x2="25080" y2="7733"/>
                        <a14:foregroundMark x1="25080" y1="7733" x2="52556" y2="9315"/>
                        <a14:foregroundMark x1="52556" y1="9315" x2="65335" y2="8084"/>
                        <a14:foregroundMark x1="18371" y1="6327" x2="37540" y2="3691"/>
                        <a14:foregroundMark x1="38179" y1="4218" x2="55911" y2="6151"/>
                        <a14:foregroundMark x1="79872" y1="39367" x2="80351" y2="39192"/>
                        <a14:backgroundMark x1="91054" y1="52900" x2="91054" y2="52900"/>
                        <a14:backgroundMark x1="90575" y1="51318" x2="91054" y2="54306"/>
                        <a14:backgroundMark x1="90096" y1="55185" x2="90256" y2="54833"/>
                        <a14:backgroundMark x1="90256" y1="50791" x2="90256" y2="50791"/>
                        <a14:backgroundMark x1="90415" y1="63445" x2="91693" y2="71705"/>
                        <a14:backgroundMark x1="91054" y1="72232" x2="92971" y2="89807"/>
                        <a14:backgroundMark x1="92971" y1="89807" x2="93930" y2="91740"/>
                        <a14:backgroundMark x1="91534" y1="72056" x2="92332" y2="73814"/>
                        <a14:backgroundMark x1="91054" y1="63269" x2="91054" y2="64148"/>
                        <a14:backgroundMark x1="91374" y1="71705" x2="92013" y2="73286"/>
                        <a14:backgroundMark x1="91054" y1="25132" x2="92652" y2="29525"/>
                        <a14:backgroundMark x1="88179" y1="40070" x2="95208" y2="44991"/>
                        <a14:backgroundMark x1="95208" y1="44991" x2="97284" y2="55185"/>
                        <a14:backgroundMark x1="92013" y1="30228" x2="89297" y2="38664"/>
                        <a14:backgroundMark x1="89297" y1="38664" x2="88658" y2="39367"/>
                        <a14:backgroundMark x1="68371" y1="9666" x2="67412" y2="45694"/>
                        <a14:backgroundMark x1="67412" y1="45694" x2="74441" y2="40422"/>
                        <a14:backgroundMark x1="74441" y1="40422" x2="73163" y2="31107"/>
                        <a14:backgroundMark x1="73163" y1="31107" x2="74920" y2="22496"/>
                        <a14:backgroundMark x1="74920" y1="22496" x2="72045" y2="13884"/>
                        <a14:backgroundMark x1="72045" y1="13884" x2="68690" y2="9842"/>
                        <a14:backgroundMark x1="66134" y1="44640" x2="66773" y2="44991"/>
                        <a14:backgroundMark x1="66454" y1="45343" x2="66613" y2="45518"/>
                        <a14:backgroundMark x1="66613" y1="46046" x2="66613" y2="45518"/>
                        <a14:backgroundMark x1="66773" y1="46397" x2="70128" y2="46749"/>
                        <a14:backgroundMark x1="79553" y1="18805" x2="76677" y2="21090"/>
                        <a14:backgroundMark x1="91054" y1="62917" x2="91054" y2="62917"/>
                        <a14:backgroundMark x1="91374" y1="62566" x2="91374" y2="62566"/>
                        <a14:backgroundMark x1="91054" y1="62566" x2="91054" y2="62566"/>
                        <a14:backgroundMark x1="91374" y1="63620" x2="91374" y2="63620"/>
                        <a14:backgroundMark x1="91374" y1="63093" x2="91374" y2="63093"/>
                        <a14:backgroundMark x1="91693" y1="62566" x2="91693" y2="62566"/>
                        <a14:backgroundMark x1="66294" y1="45518" x2="66773" y2="46749"/>
                        <a14:backgroundMark x1="66773" y1="47452" x2="69329" y2="47100"/>
                        <a14:backgroundMark x1="66773" y1="47803" x2="69169" y2="47803"/>
                        <a14:backgroundMark x1="66773" y1="48506" x2="69489" y2="48155"/>
                        <a14:backgroundMark x1="66454" y1="49209" x2="69329" y2="48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42" y="2691198"/>
            <a:ext cx="4517917" cy="410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34054E7-06E1-4DDD-BF5A-325A9BDF96DD}"/>
              </a:ext>
            </a:extLst>
          </p:cNvPr>
          <p:cNvSpPr txBox="1"/>
          <p:nvPr/>
        </p:nvSpPr>
        <p:spPr>
          <a:xfrm>
            <a:off x="7200900" y="3240093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Funciones del CUCM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A53F308-2865-4AB5-AB84-4286856A8AB1}"/>
              </a:ext>
            </a:extLst>
          </p:cNvPr>
          <p:cNvSpPr/>
          <p:nvPr/>
        </p:nvSpPr>
        <p:spPr>
          <a:xfrm>
            <a:off x="639310" y="5898122"/>
            <a:ext cx="12023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x1001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30C7C1-6273-48F7-9B5A-7556C7677A78}"/>
              </a:ext>
            </a:extLst>
          </p:cNvPr>
          <p:cNvSpPr/>
          <p:nvPr/>
        </p:nvSpPr>
        <p:spPr>
          <a:xfrm>
            <a:off x="5167932" y="5871876"/>
            <a:ext cx="12023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x1002</a:t>
            </a:r>
            <a:endParaRPr lang="en-US" sz="28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8E0B8F-BCD5-4BA1-99B3-970414EFB2DD}"/>
              </a:ext>
            </a:extLst>
          </p:cNvPr>
          <p:cNvSpPr txBox="1"/>
          <p:nvPr/>
        </p:nvSpPr>
        <p:spPr>
          <a:xfrm>
            <a:off x="7109645" y="3596970"/>
            <a:ext cx="2667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400" dirty="0"/>
              <a:t>Server </a:t>
            </a:r>
            <a:r>
              <a:rPr lang="es-UY" sz="1400" dirty="0" err="1"/>
              <a:t>Based</a:t>
            </a:r>
            <a:endParaRPr lang="es-UY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400" dirty="0" err="1"/>
              <a:t>Cluster</a:t>
            </a:r>
            <a:r>
              <a:rPr lang="es-UY" sz="1400" dirty="0"/>
              <a:t>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400" dirty="0"/>
              <a:t>Integración con LDAP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1400" dirty="0"/>
              <a:t>Comunicación 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sz="1400" dirty="0"/>
              <a:t>Otro CUCM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sz="1400" dirty="0"/>
              <a:t>Gateways</a:t>
            </a:r>
          </a:p>
        </p:txBody>
      </p:sp>
      <p:sp>
        <p:nvSpPr>
          <p:cNvPr id="79" name="Arrow: Up-Down 78">
            <a:extLst>
              <a:ext uri="{FF2B5EF4-FFF2-40B4-BE49-F238E27FC236}">
                <a16:creationId xmlns:a16="http://schemas.microsoft.com/office/drawing/2014/main" id="{68D71124-206F-4646-9006-22558F5C1164}"/>
              </a:ext>
            </a:extLst>
          </p:cNvPr>
          <p:cNvSpPr/>
          <p:nvPr/>
        </p:nvSpPr>
        <p:spPr>
          <a:xfrm rot="2264363">
            <a:off x="1708813" y="2667724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5F063C6-01A5-4B37-8C34-78F85DFD083C}"/>
              </a:ext>
            </a:extLst>
          </p:cNvPr>
          <p:cNvSpPr txBox="1"/>
          <p:nvPr/>
        </p:nvSpPr>
        <p:spPr>
          <a:xfrm rot="3203829">
            <a:off x="4720569" y="3390356"/>
            <a:ext cx="123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SIP  / SCCP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7ADC0D-9F22-4B96-BB5A-859EB894E9B3}"/>
              </a:ext>
            </a:extLst>
          </p:cNvPr>
          <p:cNvSpPr txBox="1"/>
          <p:nvPr/>
        </p:nvSpPr>
        <p:spPr>
          <a:xfrm>
            <a:off x="3111877" y="5512999"/>
            <a:ext cx="62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RTP</a:t>
            </a:r>
          </a:p>
        </p:txBody>
      </p:sp>
      <p:sp>
        <p:nvSpPr>
          <p:cNvPr id="82" name="Arrow: Up-Down 81">
            <a:extLst>
              <a:ext uri="{FF2B5EF4-FFF2-40B4-BE49-F238E27FC236}">
                <a16:creationId xmlns:a16="http://schemas.microsoft.com/office/drawing/2014/main" id="{8E8148B9-9620-4CDF-8047-B7FF405FE3A9}"/>
              </a:ext>
            </a:extLst>
          </p:cNvPr>
          <p:cNvSpPr/>
          <p:nvPr/>
        </p:nvSpPr>
        <p:spPr>
          <a:xfrm rot="8465998">
            <a:off x="4878668" y="2710545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83" name="Arrow: Up-Down 82">
            <a:extLst>
              <a:ext uri="{FF2B5EF4-FFF2-40B4-BE49-F238E27FC236}">
                <a16:creationId xmlns:a16="http://schemas.microsoft.com/office/drawing/2014/main" id="{1F4848D4-DBD8-47D9-A781-9E020FC1243E}"/>
              </a:ext>
            </a:extLst>
          </p:cNvPr>
          <p:cNvSpPr/>
          <p:nvPr/>
        </p:nvSpPr>
        <p:spPr>
          <a:xfrm rot="5400000">
            <a:off x="3267786" y="4482597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696C1E3-E541-4016-AE7D-533FB4FFCDBC}"/>
              </a:ext>
            </a:extLst>
          </p:cNvPr>
          <p:cNvSpPr txBox="1"/>
          <p:nvPr/>
        </p:nvSpPr>
        <p:spPr>
          <a:xfrm rot="18538857">
            <a:off x="1000818" y="3438849"/>
            <a:ext cx="123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SIP  / SCCP</a:t>
            </a:r>
          </a:p>
        </p:txBody>
      </p:sp>
      <p:sp>
        <p:nvSpPr>
          <p:cNvPr id="85" name="Arrow: Up-Down 84">
            <a:extLst>
              <a:ext uri="{FF2B5EF4-FFF2-40B4-BE49-F238E27FC236}">
                <a16:creationId xmlns:a16="http://schemas.microsoft.com/office/drawing/2014/main" id="{D756F709-37BD-4E28-812B-ECB1F2CB66E5}"/>
              </a:ext>
            </a:extLst>
          </p:cNvPr>
          <p:cNvSpPr/>
          <p:nvPr/>
        </p:nvSpPr>
        <p:spPr>
          <a:xfrm rot="5400000">
            <a:off x="5921140" y="1101613"/>
            <a:ext cx="376986" cy="1883402"/>
          </a:xfrm>
          <a:prstGeom prst="upDownArrow">
            <a:avLst>
              <a:gd name="adj1" fmla="val 35154"/>
              <a:gd name="adj2" fmla="val 26622"/>
            </a:avLst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B81D036-24CB-4AAC-AE9B-F4FC12F40CB5}"/>
              </a:ext>
            </a:extLst>
          </p:cNvPr>
          <p:cNvSpPr txBox="1"/>
          <p:nvPr/>
        </p:nvSpPr>
        <p:spPr>
          <a:xfrm>
            <a:off x="5499664" y="1637671"/>
            <a:ext cx="140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SIP /E1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28013B-4A61-444C-9A7C-7870877B6C76}"/>
              </a:ext>
            </a:extLst>
          </p:cNvPr>
          <p:cNvSpPr txBox="1"/>
          <p:nvPr/>
        </p:nvSpPr>
        <p:spPr>
          <a:xfrm>
            <a:off x="204482" y="1696397"/>
            <a:ext cx="258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MGCP / H.323 / SIP</a:t>
            </a:r>
          </a:p>
        </p:txBody>
      </p:sp>
      <p:pic>
        <p:nvPicPr>
          <p:cNvPr id="91" name="Picture 4" descr="Router de servicios integrados (ISR) Cisco de la serie 2921 - Cisco">
            <a:extLst>
              <a:ext uri="{FF2B5EF4-FFF2-40B4-BE49-F238E27FC236}">
                <a16:creationId xmlns:a16="http://schemas.microsoft.com/office/drawing/2014/main" id="{905EE1C9-CD48-45B8-9F3C-D63F2ED1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94" b="89844" l="508" r="95431">
                        <a14:foregroundMark x1="6601" y1="40925" x2="10914" y2="53125"/>
                        <a14:foregroundMark x1="10914" y1="53125" x2="11039" y2="72311"/>
                        <a14:foregroundMark x1="3150" y1="63281" x2="2717" y2="61719"/>
                        <a14:foregroundMark x1="7899" y1="80402" x2="3150" y2="63281"/>
                        <a14:foregroundMark x1="89895" y1="14857" x2="96554" y2="33778"/>
                        <a14:foregroundMark x1="85536" y1="84388" x2="82741" y2="85156"/>
                        <a14:foregroundMark x1="82741" y1="85156" x2="81980" y2="45313"/>
                        <a14:foregroundMark x1="81980" y1="45313" x2="85146" y2="24490"/>
                        <a14:foregroundMark x1="92386" y1="16406" x2="93602" y2="35131"/>
                        <a14:backgroundMark x1="7360" y1="82813" x2="11675" y2="84375"/>
                        <a14:backgroundMark x1="11168" y1="88281" x2="11929" y2="93750"/>
                        <a14:backgroundMark x1="96954" y1="33594" x2="98477" y2="64844"/>
                        <a14:backgroundMark x1="97462" y1="62500" x2="88071" y2="90625"/>
                        <a14:backgroundMark x1="88071" y1="90625" x2="87817" y2="90625"/>
                        <a14:backgroundMark x1="85787" y1="13281" x2="89848" y2="13281"/>
                        <a14:backgroundMark x1="89340" y1="13281" x2="90102" y2="14063"/>
                        <a14:backgroundMark x1="3299" y1="29688" x2="2284" y2="30469"/>
                        <a14:backgroundMark x1="2284" y1="33594" x2="2284" y2="61719"/>
                        <a14:backgroundMark x1="508" y1="27344" x2="1523" y2="44531"/>
                        <a14:backgroundMark x1="11675" y1="87500" x2="11675" y2="87500"/>
                        <a14:backgroundMark x1="10914" y1="88281" x2="10914" y2="88281"/>
                        <a14:backgroundMark x1="11168" y1="85938" x2="11168" y2="85938"/>
                        <a14:backgroundMark x1="11168" y1="90625" x2="11168" y2="90625"/>
                        <a14:backgroundMark x1="11168" y1="87500" x2="11168" y2="87500"/>
                        <a14:backgroundMark x1="11168" y1="89844" x2="11168" y2="89844"/>
                        <a14:backgroundMark x1="10660" y1="86719" x2="11168" y2="91406"/>
                        <a14:backgroundMark x1="2792" y1="63281" x2="2792" y2="63281"/>
                        <a14:backgroundMark x1="2538" y1="61719" x2="2538" y2="617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441" y="1187229"/>
            <a:ext cx="2041642" cy="74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06C6781-4193-4304-AF98-3D5319C18A47}"/>
              </a:ext>
            </a:extLst>
          </p:cNvPr>
          <p:cNvCxnSpPr>
            <a:cxnSpLocks/>
          </p:cNvCxnSpPr>
          <p:nvPr/>
        </p:nvCxnSpPr>
        <p:spPr>
          <a:xfrm flipV="1">
            <a:off x="2994660" y="1800692"/>
            <a:ext cx="0" cy="5954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C2F4FE-FA3D-49F8-8CA9-6BFA16BB9300}"/>
              </a:ext>
            </a:extLst>
          </p:cNvPr>
          <p:cNvCxnSpPr/>
          <p:nvPr/>
        </p:nvCxnSpPr>
        <p:spPr>
          <a:xfrm>
            <a:off x="948514" y="2105297"/>
            <a:ext cx="1963178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B327E7E-B1CE-4CB5-8CA0-7A62D2FDA867}"/>
              </a:ext>
            </a:extLst>
          </p:cNvPr>
          <p:cNvSpPr txBox="1"/>
          <p:nvPr/>
        </p:nvSpPr>
        <p:spPr>
          <a:xfrm>
            <a:off x="1409554" y="2396099"/>
            <a:ext cx="788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CUCM 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92149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13CC9-F56C-4EEB-BDAD-A6903E2F6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11" y="643466"/>
            <a:ext cx="100833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16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7B1942-869A-4337-B71A-A1380336E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099" y="643466"/>
            <a:ext cx="977380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71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307C1-1A9F-4661-A2B8-45417E2BD5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5" b="4243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83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6" name="Rectangle 26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28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Freeform: Shape 30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B0FD0-A177-4BBA-9D63-2DD8D92301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0" r="2098" b="1"/>
          <a:stretch/>
        </p:blipFill>
        <p:spPr>
          <a:xfrm>
            <a:off x="203522" y="1574696"/>
            <a:ext cx="7186290" cy="4181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5C14FC-8371-41E1-91A0-014505D512A7}"/>
              </a:ext>
            </a:extLst>
          </p:cNvPr>
          <p:cNvSpPr txBox="1"/>
          <p:nvPr/>
        </p:nvSpPr>
        <p:spPr>
          <a:xfrm>
            <a:off x="7713579" y="2286000"/>
            <a:ext cx="4274899" cy="202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Si es un </a:t>
            </a:r>
            <a:r>
              <a:rPr lang="en-US" sz="2000" b="1" dirty="0">
                <a:solidFill>
                  <a:schemeClr val="tx1">
                    <a:alpha val="60000"/>
                  </a:schemeClr>
                </a:solidFill>
              </a:rPr>
              <a:t>Subscriber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,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Se  debe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agrergar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primero: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Ip/Hostname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previamente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en al GUI del CUCM para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indicar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que se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agrega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un nuevo server al cluster</a:t>
            </a:r>
          </a:p>
        </p:txBody>
      </p:sp>
    </p:spTree>
    <p:extLst>
      <p:ext uri="{BB962C8B-B14F-4D97-AF65-F5344CB8AC3E}">
        <p14:creationId xmlns:p14="http://schemas.microsoft.com/office/powerpoint/2010/main" val="280929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8C14C-2BAB-4851-850B-59C70CC6C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942" y="641623"/>
            <a:ext cx="9994116" cy="55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73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5141074-45F6-4BE4-A5D9-3A660F7C5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51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5141074-45F6-4BE4-A5D9-3A660F7C5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9"/>
          <a:stretch/>
        </p:blipFill>
        <p:spPr>
          <a:xfrm>
            <a:off x="1031392" y="923109"/>
            <a:ext cx="10129215" cy="52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6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405EE8-EFFB-4C9C-8632-65A36AA4B6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4"/>
          <a:stretch/>
        </p:blipFill>
        <p:spPr>
          <a:xfrm>
            <a:off x="1054311" y="984069"/>
            <a:ext cx="10083378" cy="52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1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649F7-32DD-40E9-8359-39FB57D56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5" b="2069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90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772EAF-A006-4817-8E25-E52D864F1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76"/>
          <a:stretch/>
        </p:blipFill>
        <p:spPr>
          <a:xfrm>
            <a:off x="1165851" y="931817"/>
            <a:ext cx="9860298" cy="52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7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4218432" cy="1179576"/>
          </a:xfrm>
        </p:spPr>
        <p:txBody>
          <a:bodyPr>
            <a:normAutofit/>
          </a:bodyPr>
          <a:lstStyle/>
          <a:p>
            <a:r>
              <a:rPr lang="en-US" dirty="0"/>
              <a:t>CUCM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B3B03-3761-4A3F-A097-EDCF43638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784" y="1851287"/>
            <a:ext cx="2505425" cy="419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6E4AB-B34A-48C5-8801-35842C413B80}"/>
              </a:ext>
            </a:extLst>
          </p:cNvPr>
          <p:cNvSpPr txBox="1"/>
          <p:nvPr/>
        </p:nvSpPr>
        <p:spPr>
          <a:xfrm>
            <a:off x="3672980" y="1342491"/>
            <a:ext cx="192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CUCM Publisher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450DE-444D-4F76-99CE-D7E4C0719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88" y="3071508"/>
            <a:ext cx="2505425" cy="419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49420C-AD35-4E80-A3B7-CC8A1CC10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44" y="4806096"/>
            <a:ext cx="2505425" cy="419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FC103-B4B3-489C-8827-AE3FBEF1B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147" y="4820453"/>
            <a:ext cx="2505425" cy="419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0F94AC-76A9-46EA-B523-08CD0CFD4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743" y="3068044"/>
            <a:ext cx="2505425" cy="41915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6E0B19-D1B2-468F-A0F5-D2A2BB3BEBDB}"/>
              </a:ext>
            </a:extLst>
          </p:cNvPr>
          <p:cNvCxnSpPr>
            <a:cxnSpLocks/>
          </p:cNvCxnSpPr>
          <p:nvPr/>
        </p:nvCxnSpPr>
        <p:spPr>
          <a:xfrm>
            <a:off x="352424" y="1695351"/>
            <a:ext cx="2235200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A5F131-59C2-4091-8F55-BCCCC8D7BD34}"/>
              </a:ext>
            </a:extLst>
          </p:cNvPr>
          <p:cNvCxnSpPr>
            <a:cxnSpLocks/>
          </p:cNvCxnSpPr>
          <p:nvPr/>
        </p:nvCxnSpPr>
        <p:spPr>
          <a:xfrm>
            <a:off x="6534914" y="1695351"/>
            <a:ext cx="2380343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D5DECA-FE39-42AD-9E12-C1348D935A4B}"/>
              </a:ext>
            </a:extLst>
          </p:cNvPr>
          <p:cNvSpPr txBox="1"/>
          <p:nvPr/>
        </p:nvSpPr>
        <p:spPr>
          <a:xfrm>
            <a:off x="362484" y="1221555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Database</a:t>
            </a:r>
            <a:r>
              <a:rPr lang="es-UY" dirty="0"/>
              <a:t> </a:t>
            </a:r>
            <a:r>
              <a:rPr lang="es-UY" dirty="0" err="1"/>
              <a:t>Replication</a:t>
            </a:r>
            <a:r>
              <a:rPr lang="es-UY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3F89FF-6FEB-42B9-B37D-79419CD96346}"/>
              </a:ext>
            </a:extLst>
          </p:cNvPr>
          <p:cNvSpPr txBox="1"/>
          <p:nvPr/>
        </p:nvSpPr>
        <p:spPr>
          <a:xfrm>
            <a:off x="6281385" y="1181859"/>
            <a:ext cx="288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IntraCluster</a:t>
            </a:r>
            <a:r>
              <a:rPr lang="es-UY" dirty="0"/>
              <a:t> </a:t>
            </a:r>
            <a:r>
              <a:rPr lang="es-UY" dirty="0" err="1"/>
              <a:t>Communication</a:t>
            </a:r>
            <a:endParaRPr lang="es-UY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F6BC89-0411-43A1-AB6F-CE10CFDB9520}"/>
              </a:ext>
            </a:extLst>
          </p:cNvPr>
          <p:cNvCxnSpPr>
            <a:cxnSpLocks/>
          </p:cNvCxnSpPr>
          <p:nvPr/>
        </p:nvCxnSpPr>
        <p:spPr>
          <a:xfrm flipH="1">
            <a:off x="2906939" y="2283277"/>
            <a:ext cx="635691" cy="78823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D2F414-FA66-4BFC-B2D4-E5FCBB7B7E51}"/>
              </a:ext>
            </a:extLst>
          </p:cNvPr>
          <p:cNvCxnSpPr>
            <a:cxnSpLocks/>
          </p:cNvCxnSpPr>
          <p:nvPr/>
        </p:nvCxnSpPr>
        <p:spPr>
          <a:xfrm flipH="1">
            <a:off x="3022114" y="2378448"/>
            <a:ext cx="1027576" cy="244200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024BC9-EC80-41A1-81CF-6074765D42E6}"/>
              </a:ext>
            </a:extLst>
          </p:cNvPr>
          <p:cNvCxnSpPr>
            <a:cxnSpLocks/>
          </p:cNvCxnSpPr>
          <p:nvPr/>
        </p:nvCxnSpPr>
        <p:spPr>
          <a:xfrm>
            <a:off x="4634139" y="2378448"/>
            <a:ext cx="893399" cy="2442005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FF3662-91ED-454D-9E9F-25AC6709C1F8}"/>
              </a:ext>
            </a:extLst>
          </p:cNvPr>
          <p:cNvCxnSpPr>
            <a:cxnSpLocks/>
          </p:cNvCxnSpPr>
          <p:nvPr/>
        </p:nvCxnSpPr>
        <p:spPr>
          <a:xfrm>
            <a:off x="5218590" y="2310081"/>
            <a:ext cx="575752" cy="71986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D623620-4B54-44E4-A0FF-EE75517096B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022113" y="2283279"/>
            <a:ext cx="850026" cy="997808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AF6F06-6237-46F6-8D3B-EFBDA594310D}"/>
              </a:ext>
            </a:extLst>
          </p:cNvPr>
          <p:cNvCxnSpPr>
            <a:cxnSpLocks/>
          </p:cNvCxnSpPr>
          <p:nvPr/>
        </p:nvCxnSpPr>
        <p:spPr>
          <a:xfrm>
            <a:off x="2874865" y="3419018"/>
            <a:ext cx="319316" cy="131543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37C2E9-E0AF-40FB-9458-97E2FC2D653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224784" y="5015675"/>
            <a:ext cx="1932363" cy="1435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4B8AB9-8E6C-464A-9AE4-C5BE8F2ECACB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3022113" y="3277623"/>
            <a:ext cx="2432630" cy="3464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99AA004-8A2A-48A0-836F-42E7ECFC93FE}"/>
              </a:ext>
            </a:extLst>
          </p:cNvPr>
          <p:cNvCxnSpPr>
            <a:cxnSpLocks/>
            <a:endCxn id="13" idx="1"/>
          </p:cNvCxnSpPr>
          <p:nvPr/>
        </p:nvCxnSpPr>
        <p:spPr>
          <a:xfrm flipH="1">
            <a:off x="5157147" y="3393055"/>
            <a:ext cx="344136" cy="1636977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2FD15C0-8EE4-43C5-BF86-9659BF7895E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022113" y="3281087"/>
            <a:ext cx="2135034" cy="1748945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BB983C5-E4E3-43C8-BE66-AA0DD972AE9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144214" y="3277623"/>
            <a:ext cx="2310529" cy="1752409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007C414-0A7D-4BD7-892F-B4CAB3396AC5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813341" y="2283277"/>
            <a:ext cx="641402" cy="99434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E24F98-2BF8-427E-A3F7-36A8BA42CA4E}"/>
              </a:ext>
            </a:extLst>
          </p:cNvPr>
          <p:cNvSpPr txBox="1"/>
          <p:nvPr/>
        </p:nvSpPr>
        <p:spPr>
          <a:xfrm>
            <a:off x="814070" y="2578002"/>
            <a:ext cx="19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CUCM </a:t>
            </a:r>
            <a:r>
              <a:rPr lang="es-UY" dirty="0" err="1"/>
              <a:t>Subscriber</a:t>
            </a:r>
            <a:r>
              <a:rPr lang="es-UY" dirty="0"/>
              <a:t>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BE1F7-593B-4F44-AE35-7C18CC5620CC}"/>
              </a:ext>
            </a:extLst>
          </p:cNvPr>
          <p:cNvSpPr txBox="1"/>
          <p:nvPr/>
        </p:nvSpPr>
        <p:spPr>
          <a:xfrm>
            <a:off x="5744782" y="2571725"/>
            <a:ext cx="19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CUCM </a:t>
            </a:r>
            <a:r>
              <a:rPr lang="es-UY" dirty="0" err="1"/>
              <a:t>Subscriber</a:t>
            </a:r>
            <a:r>
              <a:rPr lang="es-UY" dirty="0"/>
              <a:t>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18248-3BA5-4C29-B726-262FDD3D8714}"/>
              </a:ext>
            </a:extLst>
          </p:cNvPr>
          <p:cNvSpPr txBox="1"/>
          <p:nvPr/>
        </p:nvSpPr>
        <p:spPr>
          <a:xfrm>
            <a:off x="5671987" y="4324134"/>
            <a:ext cx="19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CUCM </a:t>
            </a:r>
            <a:r>
              <a:rPr lang="es-UY" dirty="0" err="1"/>
              <a:t>Subscriber</a:t>
            </a:r>
            <a:r>
              <a:rPr lang="es-UY" dirty="0"/>
              <a:t>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C0F56-8A57-4B29-9C2D-70E664D8FAC9}"/>
              </a:ext>
            </a:extLst>
          </p:cNvPr>
          <p:cNvSpPr txBox="1"/>
          <p:nvPr/>
        </p:nvSpPr>
        <p:spPr>
          <a:xfrm>
            <a:off x="850469" y="4309195"/>
            <a:ext cx="19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CUCM </a:t>
            </a:r>
            <a:r>
              <a:rPr lang="es-UY" dirty="0" err="1"/>
              <a:t>Subscriber</a:t>
            </a:r>
            <a:r>
              <a:rPr lang="es-UY" dirty="0"/>
              <a:t>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72DF9-D56B-474A-B78A-1D25030614D5}"/>
              </a:ext>
            </a:extLst>
          </p:cNvPr>
          <p:cNvSpPr txBox="1"/>
          <p:nvPr/>
        </p:nvSpPr>
        <p:spPr>
          <a:xfrm>
            <a:off x="8483176" y="2411093"/>
            <a:ext cx="36480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dirty="0">
                <a:latin typeface="Calibri" panose="020F0502020204030204" pitchFamily="34" charset="0"/>
              </a:rPr>
              <a:t>Un </a:t>
            </a:r>
            <a:r>
              <a:rPr lang="es-UY" dirty="0" err="1">
                <a:latin typeface="Calibri" panose="020F0502020204030204" pitchFamily="34" charset="0"/>
              </a:rPr>
              <a:t>cluster</a:t>
            </a:r>
            <a:r>
              <a:rPr lang="es-UY" dirty="0">
                <a:latin typeface="Calibri" panose="020F0502020204030204" pitchFamily="34" charset="0"/>
              </a:rPr>
              <a:t> soporta un </a:t>
            </a:r>
            <a:r>
              <a:rPr lang="es-UY" b="1" u="sng" dirty="0">
                <a:latin typeface="Calibri" panose="020F0502020204030204" pitchFamily="34" charset="0"/>
              </a:rPr>
              <a:t>único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Publisher </a:t>
            </a:r>
            <a:r>
              <a:rPr lang="es-UY" dirty="0">
                <a:latin typeface="Calibri" panose="020F0502020204030204" pitchFamily="34" charset="0"/>
              </a:rPr>
              <a:t>y hasta </a:t>
            </a:r>
            <a:r>
              <a:rPr lang="es-UY" sz="1800" b="1" dirty="0">
                <a:effectLst/>
                <a:latin typeface="Calibri" panose="020F0502020204030204" pitchFamily="34" charset="0"/>
              </a:rPr>
              <a:t>19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dirty="0">
                <a:latin typeface="Calibri" panose="020F0502020204030204" pitchFamily="34" charset="0"/>
              </a:rPr>
              <a:t>S</a:t>
            </a:r>
            <a:r>
              <a:rPr lang="es-UY" sz="1800" dirty="0">
                <a:effectLst/>
                <a:latin typeface="Calibri" panose="020F0502020204030204" pitchFamily="34" charset="0"/>
              </a:rPr>
              <a:t>ubscribers: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b="1" dirty="0">
                <a:effectLst/>
                <a:latin typeface="Calibri" panose="020F0502020204030204" pitchFamily="34" charset="0"/>
              </a:rPr>
              <a:t>8</a:t>
            </a:r>
            <a:r>
              <a:rPr lang="es-UY" sz="1800" dirty="0">
                <a:effectLst/>
                <a:latin typeface="Calibri" panose="020F0502020204030204" pitchFamily="34" charset="0"/>
              </a:rPr>
              <a:t>    como </a:t>
            </a:r>
            <a:r>
              <a:rPr lang="es-UY" sz="1800" b="1" dirty="0" err="1">
                <a:effectLst/>
                <a:latin typeface="Calibri" panose="020F0502020204030204" pitchFamily="34" charset="0"/>
              </a:rPr>
              <a:t>call-processing</a:t>
            </a:r>
            <a:r>
              <a:rPr lang="es-UY" sz="1800" b="1" dirty="0">
                <a:effectLst/>
                <a:latin typeface="Calibri" panose="020F0502020204030204" pitchFamily="34" charset="0"/>
              </a:rPr>
              <a:t>.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sz="1800" b="1" dirty="0">
                <a:effectLst/>
                <a:latin typeface="Calibri" panose="020F0502020204030204" pitchFamily="34" charset="0"/>
              </a:rPr>
              <a:t>11</a:t>
            </a:r>
            <a:r>
              <a:rPr lang="es-UY" sz="1800" dirty="0">
                <a:effectLst/>
                <a:latin typeface="Calibri" panose="020F0502020204030204" pitchFamily="34" charset="0"/>
              </a:rPr>
              <a:t>  como recursos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s-UY" dirty="0">
                <a:effectLst/>
                <a:latin typeface="Calibri" panose="020F0502020204030204" pitchFamily="34" charset="0"/>
              </a:rPr>
              <a:t> </a:t>
            </a:r>
            <a:r>
              <a:rPr lang="es-UY" b="1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TFTP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s-UY" b="1" dirty="0" err="1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Conference</a:t>
            </a:r>
            <a:r>
              <a:rPr lang="es-UY" b="1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 Bridge,</a:t>
            </a: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Music on </a:t>
            </a:r>
            <a:r>
              <a:rPr lang="es-UY" b="1" dirty="0" err="1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Hold</a:t>
            </a:r>
            <a:endParaRPr lang="es-UY" b="1" dirty="0">
              <a:solidFill>
                <a:srgbClr val="00B050"/>
              </a:solidFill>
              <a:latin typeface="Calibri" panose="020F0502020204030204" pitchFamily="34" charset="0"/>
            </a:endParaRPr>
          </a:p>
          <a:p>
            <a:pPr marL="800100" lvl="1" fontAlgn="ctr">
              <a:buFont typeface="Arial" panose="020B0604020202020204" pitchFamily="34" charset="0"/>
              <a:buChar char="•"/>
            </a:pPr>
            <a:r>
              <a:rPr lang="es-UY" b="1" dirty="0" err="1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Etc</a:t>
            </a:r>
            <a:endParaRPr lang="es-UY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effectLst/>
                <a:latin typeface="Calibri" panose="020F0502020204030204" pitchFamily="34" charset="0"/>
              </a:rPr>
              <a:t> </a:t>
            </a:r>
          </a:p>
          <a:p>
            <a:endParaRPr lang="es-UY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359303-9FC5-4138-ABFB-499EF1835EA9}"/>
              </a:ext>
            </a:extLst>
          </p:cNvPr>
          <p:cNvSpPr txBox="1"/>
          <p:nvPr/>
        </p:nvSpPr>
        <p:spPr>
          <a:xfrm>
            <a:off x="648870" y="5674122"/>
            <a:ext cx="832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>
                <a:effectLst/>
                <a:latin typeface="Calibri" panose="020F0502020204030204" pitchFamily="34" charset="0"/>
              </a:rPr>
              <a:t>El </a:t>
            </a:r>
            <a:r>
              <a:rPr lang="es-UY" b="1" dirty="0" err="1">
                <a:latin typeface="Calibri" panose="020F0502020204030204" pitchFamily="34" charset="0"/>
              </a:rPr>
              <a:t>p</a:t>
            </a:r>
            <a:r>
              <a:rPr lang="es-UY" sz="1800" b="1" dirty="0" err="1">
                <a:effectLst/>
                <a:latin typeface="Calibri" panose="020F0502020204030204" pitchFamily="34" charset="0"/>
              </a:rPr>
              <a:t>rimary</a:t>
            </a:r>
            <a:r>
              <a:rPr lang="es-UY" sz="1800" b="1" dirty="0">
                <a:effectLst/>
                <a:latin typeface="Calibri" panose="020F0502020204030204" pitchFamily="34" charset="0"/>
              </a:rPr>
              <a:t> server </a:t>
            </a:r>
            <a:r>
              <a:rPr lang="es-UY" sz="1800" dirty="0">
                <a:effectLst/>
                <a:latin typeface="Calibri" panose="020F0502020204030204" pitchFamily="34" charset="0"/>
              </a:rPr>
              <a:t>de </a:t>
            </a:r>
            <a:r>
              <a:rPr lang="es-UY" sz="1800" b="1" dirty="0">
                <a:effectLst/>
                <a:latin typeface="Calibri" panose="020F0502020204030204" pitchFamily="34" charset="0"/>
              </a:rPr>
              <a:t>(</a:t>
            </a:r>
            <a:r>
              <a:rPr lang="es-UY" sz="18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call</a:t>
            </a:r>
            <a:r>
              <a:rPr lang="es-UY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UY" sz="18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processing</a:t>
            </a:r>
            <a:r>
              <a:rPr lang="es-UY" sz="1800" b="1" dirty="0">
                <a:effectLst/>
                <a:latin typeface="Calibri" panose="020F0502020204030204" pitchFamily="34" charset="0"/>
              </a:rPr>
              <a:t>), </a:t>
            </a:r>
            <a:r>
              <a:rPr lang="es-UY" sz="1800" dirty="0">
                <a:effectLst/>
                <a:latin typeface="Calibri" panose="020F0502020204030204" pitchFamily="34" charset="0"/>
              </a:rPr>
              <a:t>no tiene por </a:t>
            </a:r>
            <a:r>
              <a:rPr lang="es-UY" dirty="0">
                <a:latin typeface="Calibri" panose="020F0502020204030204" pitchFamily="34" charset="0"/>
              </a:rPr>
              <a:t>que cumplir el rol de </a:t>
            </a:r>
            <a:r>
              <a:rPr lang="es-UY" b="1" dirty="0" err="1">
                <a:latin typeface="Calibri" panose="020F0502020204030204" pitchFamily="34" charset="0"/>
              </a:rPr>
              <a:t>publisher</a:t>
            </a:r>
            <a:endParaRPr lang="es-UY" sz="18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B160E-5882-4BAD-868C-8EFA4A335475}"/>
              </a:ext>
            </a:extLst>
          </p:cNvPr>
          <p:cNvSpPr txBox="1"/>
          <p:nvPr/>
        </p:nvSpPr>
        <p:spPr>
          <a:xfrm>
            <a:off x="3782787" y="1599331"/>
            <a:ext cx="140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b="1" dirty="0">
                <a:solidFill>
                  <a:srgbClr val="00B050"/>
                </a:solidFill>
              </a:rPr>
              <a:t>DATABASE MASTER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2A2FCB-7D06-487C-8B0B-D5A5A7D51FB1}"/>
              </a:ext>
            </a:extLst>
          </p:cNvPr>
          <p:cNvSpPr txBox="1"/>
          <p:nvPr/>
        </p:nvSpPr>
        <p:spPr>
          <a:xfrm>
            <a:off x="5976585" y="2830304"/>
            <a:ext cx="1295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b="1" dirty="0">
                <a:solidFill>
                  <a:srgbClr val="00B050"/>
                </a:solidFill>
              </a:rPr>
              <a:t>DATABASE COPY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DC96C8-B05B-441F-8D51-95455D4F226C}"/>
              </a:ext>
            </a:extLst>
          </p:cNvPr>
          <p:cNvSpPr txBox="1"/>
          <p:nvPr/>
        </p:nvSpPr>
        <p:spPr>
          <a:xfrm>
            <a:off x="1197046" y="2842274"/>
            <a:ext cx="1295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b="1" dirty="0">
                <a:solidFill>
                  <a:srgbClr val="00B050"/>
                </a:solidFill>
              </a:rPr>
              <a:t>DATABASE COPY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5A5A94-EA04-4092-B3EE-BCA46B3D2758}"/>
              </a:ext>
            </a:extLst>
          </p:cNvPr>
          <p:cNvSpPr txBox="1"/>
          <p:nvPr/>
        </p:nvSpPr>
        <p:spPr>
          <a:xfrm>
            <a:off x="5947148" y="4595948"/>
            <a:ext cx="1295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b="1" dirty="0">
                <a:solidFill>
                  <a:srgbClr val="00B050"/>
                </a:solidFill>
              </a:rPr>
              <a:t>DATABASE COPY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E5DFA0-F7E1-49E5-9BA8-C6EC4ABA5273}"/>
              </a:ext>
            </a:extLst>
          </p:cNvPr>
          <p:cNvSpPr txBox="1"/>
          <p:nvPr/>
        </p:nvSpPr>
        <p:spPr>
          <a:xfrm>
            <a:off x="1212599" y="4584685"/>
            <a:ext cx="1295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b="1" dirty="0">
                <a:solidFill>
                  <a:srgbClr val="00B050"/>
                </a:solidFill>
              </a:rPr>
              <a:t>DATABASE COPY</a:t>
            </a:r>
          </a:p>
        </p:txBody>
      </p:sp>
    </p:spTree>
    <p:extLst>
      <p:ext uri="{BB962C8B-B14F-4D97-AF65-F5344CB8AC3E}">
        <p14:creationId xmlns:p14="http://schemas.microsoft.com/office/powerpoint/2010/main" val="2654928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49B8C516-8DB4-4F16-A3BA-3A840DB340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83"/>
          <a:stretch/>
        </p:blipFill>
        <p:spPr>
          <a:xfrm>
            <a:off x="1099526" y="1010194"/>
            <a:ext cx="9992948" cy="520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0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C984D1D-BC6B-4335-B8A9-D144A1A44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03882"/>
            <a:ext cx="11277600" cy="2650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6DF54E-3FE7-48AB-9837-8A263F28F76C}"/>
              </a:ext>
            </a:extLst>
          </p:cNvPr>
          <p:cNvSpPr txBox="1"/>
          <p:nvPr/>
        </p:nvSpPr>
        <p:spPr>
          <a:xfrm>
            <a:off x="3300754" y="349450"/>
            <a:ext cx="592724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/>
              <a:t>CUCM - GUI</a:t>
            </a:r>
            <a:endParaRPr lang="es-UY" sz="8800" dirty="0"/>
          </a:p>
        </p:txBody>
      </p:sp>
    </p:spTree>
    <p:extLst>
      <p:ext uri="{BB962C8B-B14F-4D97-AF65-F5344CB8AC3E}">
        <p14:creationId xmlns:p14="http://schemas.microsoft.com/office/powerpoint/2010/main" val="1880787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A4A7C2-25B6-429F-BB9F-B29564713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1109192"/>
            <a:ext cx="3327400" cy="463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AFCE88-4630-433F-9E5B-FC034C4D7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946" y="1109192"/>
            <a:ext cx="2589354" cy="4716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24FFBD-4FED-458E-BAC1-4A0700C719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5" r="21255" b="45527"/>
          <a:stretch/>
        </p:blipFill>
        <p:spPr>
          <a:xfrm>
            <a:off x="482600" y="158750"/>
            <a:ext cx="9658737" cy="596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DD044A-D635-4493-81A8-C32701F9C62F}"/>
              </a:ext>
            </a:extLst>
          </p:cNvPr>
          <p:cNvSpPr/>
          <p:nvPr/>
        </p:nvSpPr>
        <p:spPr>
          <a:xfrm>
            <a:off x="482600" y="190500"/>
            <a:ext cx="9017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22252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24FFBD-4FED-458E-BAC1-4A0700C71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5" r="21255" b="45527"/>
          <a:stretch/>
        </p:blipFill>
        <p:spPr>
          <a:xfrm>
            <a:off x="482600" y="158750"/>
            <a:ext cx="9658737" cy="596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DD044A-D635-4493-81A8-C32701F9C62F}"/>
              </a:ext>
            </a:extLst>
          </p:cNvPr>
          <p:cNvSpPr/>
          <p:nvPr/>
        </p:nvSpPr>
        <p:spPr>
          <a:xfrm>
            <a:off x="1384300" y="222250"/>
            <a:ext cx="10668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CBD29-F8A0-4C0C-8AC7-F3D9B13A9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" y="1007818"/>
            <a:ext cx="3124200" cy="5141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35690-AC21-4415-903F-26EC476A1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530" y="1007818"/>
            <a:ext cx="3124200" cy="36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94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1E1218-0F2C-427E-B386-1CD69CAA4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3"/>
          <a:stretch/>
        </p:blipFill>
        <p:spPr>
          <a:xfrm>
            <a:off x="552450" y="997156"/>
            <a:ext cx="3306923" cy="4863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94EFBF-9D19-4B8B-99D4-79A18FDFE3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5" r="21255" b="45527"/>
          <a:stretch/>
        </p:blipFill>
        <p:spPr>
          <a:xfrm>
            <a:off x="641350" y="158750"/>
            <a:ext cx="9658737" cy="596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A6E428-B276-49A5-9320-9CCEAD15F9B2}"/>
              </a:ext>
            </a:extLst>
          </p:cNvPr>
          <p:cNvSpPr/>
          <p:nvPr/>
        </p:nvSpPr>
        <p:spPr>
          <a:xfrm>
            <a:off x="2832100" y="190500"/>
            <a:ext cx="16891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3753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894EFBF-9D19-4B8B-99D4-79A18FDF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5" r="21255" b="45527"/>
          <a:stretch/>
        </p:blipFill>
        <p:spPr>
          <a:xfrm>
            <a:off x="641350" y="158750"/>
            <a:ext cx="9658737" cy="596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A6E428-B276-49A5-9320-9CCEAD15F9B2}"/>
              </a:ext>
            </a:extLst>
          </p:cNvPr>
          <p:cNvSpPr/>
          <p:nvPr/>
        </p:nvSpPr>
        <p:spPr>
          <a:xfrm>
            <a:off x="4626168" y="222250"/>
            <a:ext cx="16891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CBBF5-95DC-4BC3-B9E0-F16F5F5AB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" y="1041197"/>
            <a:ext cx="3587750" cy="48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74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894EFBF-9D19-4B8B-99D4-79A18FDF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5" r="21255" b="45527"/>
          <a:stretch/>
        </p:blipFill>
        <p:spPr>
          <a:xfrm>
            <a:off x="641350" y="158750"/>
            <a:ext cx="9658737" cy="596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A6E428-B276-49A5-9320-9CCEAD15F9B2}"/>
              </a:ext>
            </a:extLst>
          </p:cNvPr>
          <p:cNvSpPr/>
          <p:nvPr/>
        </p:nvSpPr>
        <p:spPr>
          <a:xfrm>
            <a:off x="6362700" y="222250"/>
            <a:ext cx="8763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960F1-1929-4584-B41E-DF40F84D4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0" y="836488"/>
            <a:ext cx="3174785" cy="2592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D0D26-9D02-4F5F-9490-B4C1D0CD86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5" r="21255" b="45527"/>
          <a:stretch/>
        </p:blipFill>
        <p:spPr>
          <a:xfrm>
            <a:off x="768350" y="3592388"/>
            <a:ext cx="9658737" cy="596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F2BC68-437E-4E7F-A9E1-01DDE8EF4327}"/>
              </a:ext>
            </a:extLst>
          </p:cNvPr>
          <p:cNvSpPr/>
          <p:nvPr/>
        </p:nvSpPr>
        <p:spPr>
          <a:xfrm>
            <a:off x="7493000" y="3655888"/>
            <a:ext cx="11176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CAFA2A-B1C4-49E6-B35B-69F2EA4BE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49" y="4367008"/>
            <a:ext cx="3290011" cy="9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33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D137AE-46FC-4CB8-A61E-FCC0F41B2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5" r="21255" b="45527"/>
          <a:stretch/>
        </p:blipFill>
        <p:spPr>
          <a:xfrm>
            <a:off x="539750" y="222250"/>
            <a:ext cx="9658737" cy="596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A6E428-B276-49A5-9320-9CCEAD15F9B2}"/>
              </a:ext>
            </a:extLst>
          </p:cNvPr>
          <p:cNvSpPr/>
          <p:nvPr/>
        </p:nvSpPr>
        <p:spPr>
          <a:xfrm>
            <a:off x="8445500" y="309518"/>
            <a:ext cx="16637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81AB76-F5EE-47F6-B75E-8BFDD2807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1150814"/>
            <a:ext cx="3879850" cy="326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84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E3BDB-DFDB-438A-A68D-11C97DB2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2" y="707994"/>
            <a:ext cx="7952274" cy="89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1BB4BC-D1B7-4185-BC3A-E8CB8EF8B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02" y="2346294"/>
            <a:ext cx="7815278" cy="26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0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Reporting	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2E6421-A7CA-42CA-97E8-77A0D4F39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2425" y="1046028"/>
            <a:ext cx="4086795" cy="895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BA25A-ECB4-4EF4-B45C-AE2E256C17C2}"/>
              </a:ext>
            </a:extLst>
          </p:cNvPr>
          <p:cNvSpPr txBox="1"/>
          <p:nvPr/>
        </p:nvSpPr>
        <p:spPr>
          <a:xfrm>
            <a:off x="324757" y="2341518"/>
            <a:ext cx="6180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Reportes ya Pre Definidos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Útil para ver situación actual previo a una Actualización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FB86B9-5252-4210-8792-B0F35756E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760" y="1046028"/>
            <a:ext cx="2268649" cy="4917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6F7E29-F035-46BB-8851-6D37BC4B1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692" y="1046028"/>
            <a:ext cx="2331883" cy="305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1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CUCM Services</a:t>
            </a:r>
          </a:p>
        </p:txBody>
      </p:sp>
      <p:pic>
        <p:nvPicPr>
          <p:cNvPr id="36" name="Picture 3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80A3E3E-FEFE-4D62-8616-A98DA0705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853" y="1966293"/>
            <a:ext cx="962629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37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7DB0FC3-BDC1-4107-A484-649DB1383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95"/>
          <a:stretch/>
        </p:blipFill>
        <p:spPr>
          <a:xfrm>
            <a:off x="316814" y="0"/>
            <a:ext cx="6058586" cy="656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BA2D4E-70D8-414A-A841-B6E5ED60B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886" y="23364"/>
            <a:ext cx="4130913" cy="654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8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1087"/>
            <a:ext cx="5576751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Disaster Recovery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28B6E-5AC0-494E-BAC1-5B972660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35" y="181087"/>
            <a:ext cx="3321191" cy="3571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7DD5A4-F346-4D2A-8821-671E39908B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767"/>
          <a:stretch/>
        </p:blipFill>
        <p:spPr>
          <a:xfrm>
            <a:off x="2562230" y="1089015"/>
            <a:ext cx="2525886" cy="3690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5CE0C3-A0F4-4820-AAD3-82C734DCD3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324"/>
          <a:stretch/>
        </p:blipFill>
        <p:spPr>
          <a:xfrm>
            <a:off x="5904527" y="2934503"/>
            <a:ext cx="5213979" cy="36909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58AB42-9C58-4111-BB2F-42DAF4679E27}"/>
              </a:ext>
            </a:extLst>
          </p:cNvPr>
          <p:cNvSpPr txBox="1"/>
          <p:nvPr/>
        </p:nvSpPr>
        <p:spPr>
          <a:xfrm>
            <a:off x="9229175" y="4591003"/>
            <a:ext cx="217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rgbClr val="FF0000"/>
                </a:solidFill>
              </a:rPr>
              <a:t>Puede ser un SFTP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900054-7C1F-4545-A4AC-7EDA47063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35" y="4435383"/>
            <a:ext cx="2107899" cy="210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494AD-C737-4316-AFCA-EB93F42D1B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432"/>
          <a:stretch/>
        </p:blipFill>
        <p:spPr>
          <a:xfrm>
            <a:off x="6640573" y="741899"/>
            <a:ext cx="4487604" cy="19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44587"/>
            <a:ext cx="7359396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OS Administration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DE860-DE5A-41C9-B2CF-E196B2C85356}"/>
              </a:ext>
            </a:extLst>
          </p:cNvPr>
          <p:cNvSpPr txBox="1"/>
          <p:nvPr/>
        </p:nvSpPr>
        <p:spPr>
          <a:xfrm>
            <a:off x="266700" y="1028700"/>
            <a:ext cx="1018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Algunas tareas se pueden hacer desde la línea de Comando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A5B6D-3800-4F9A-AA5B-677EB5AD6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398032"/>
            <a:ext cx="9540824" cy="1490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69027-1938-4C5F-A497-16FF9CF27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3730080"/>
            <a:ext cx="2070100" cy="2613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57512-5457-488D-8EC6-6D720810D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615" y="3730079"/>
            <a:ext cx="1512284" cy="2251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E2DD41-E7EE-4E9C-9AA4-772EFB799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613" y="3772668"/>
            <a:ext cx="2515772" cy="11721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434A7D-3D2C-46B8-9919-D65A7AE66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918" y="3730079"/>
            <a:ext cx="2640676" cy="242942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6CF41C-9E63-45D7-B11A-B1E373BC558D}"/>
              </a:ext>
            </a:extLst>
          </p:cNvPr>
          <p:cNvCxnSpPr/>
          <p:nvPr/>
        </p:nvCxnSpPr>
        <p:spPr>
          <a:xfrm>
            <a:off x="660400" y="2888279"/>
            <a:ext cx="139700" cy="841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E6C35D-4E25-4FEE-825E-F2CCA222C41C}"/>
              </a:ext>
            </a:extLst>
          </p:cNvPr>
          <p:cNvCxnSpPr>
            <a:cxnSpLocks/>
          </p:cNvCxnSpPr>
          <p:nvPr/>
        </p:nvCxnSpPr>
        <p:spPr>
          <a:xfrm>
            <a:off x="1571042" y="2843445"/>
            <a:ext cx="1146758" cy="929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F3EAA2-537C-4C4D-A0A4-5EF5B794A3C9}"/>
              </a:ext>
            </a:extLst>
          </p:cNvPr>
          <p:cNvCxnSpPr>
            <a:cxnSpLocks/>
          </p:cNvCxnSpPr>
          <p:nvPr/>
        </p:nvCxnSpPr>
        <p:spPr>
          <a:xfrm>
            <a:off x="2606615" y="2730500"/>
            <a:ext cx="2137948" cy="1067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B61705-D57B-4442-851C-80629198512B}"/>
              </a:ext>
            </a:extLst>
          </p:cNvPr>
          <p:cNvCxnSpPr>
            <a:cxnSpLocks/>
          </p:cNvCxnSpPr>
          <p:nvPr/>
        </p:nvCxnSpPr>
        <p:spPr>
          <a:xfrm>
            <a:off x="4273918" y="2774111"/>
            <a:ext cx="3173521" cy="955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929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44587"/>
            <a:ext cx="7359396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Serviceability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4EEBF8-63FF-45F9-A5F6-8373376A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12" y="903292"/>
            <a:ext cx="5908636" cy="1192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BAD5F-2634-47F8-AB2A-BF67B93FE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365" y="3135286"/>
            <a:ext cx="5720061" cy="230586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9503E66-4698-43E2-A7A6-AFA58054EA6D}"/>
              </a:ext>
            </a:extLst>
          </p:cNvPr>
          <p:cNvSpPr/>
          <p:nvPr/>
        </p:nvSpPr>
        <p:spPr>
          <a:xfrm>
            <a:off x="1981200" y="1701800"/>
            <a:ext cx="901700" cy="393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1CFA0A-1E67-4591-9715-753FE14176B7}"/>
              </a:ext>
            </a:extLst>
          </p:cNvPr>
          <p:cNvGrpSpPr/>
          <p:nvPr/>
        </p:nvGrpSpPr>
        <p:grpSpPr>
          <a:xfrm>
            <a:off x="1845574" y="2460017"/>
            <a:ext cx="1510980" cy="3656397"/>
            <a:chOff x="1682750" y="2676300"/>
            <a:chExt cx="1510980" cy="36563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2BB91F-9549-4F12-8B14-98477BDFD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303" t="8827"/>
            <a:stretch/>
          </p:blipFill>
          <p:spPr>
            <a:xfrm>
              <a:off x="1682750" y="2676300"/>
              <a:ext cx="1510980" cy="365639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7CFAAF7-17A7-4652-B09E-01085B05314E}"/>
                </a:ext>
              </a:extLst>
            </p:cNvPr>
            <p:cNvSpPr/>
            <p:nvPr/>
          </p:nvSpPr>
          <p:spPr>
            <a:xfrm>
              <a:off x="1682750" y="2676300"/>
              <a:ext cx="1098550" cy="49826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UY"/>
            </a:p>
          </p:txBody>
        </p:sp>
      </p:grpSp>
    </p:spTree>
    <p:extLst>
      <p:ext uri="{BB962C8B-B14F-4D97-AF65-F5344CB8AC3E}">
        <p14:creationId xmlns:p14="http://schemas.microsoft.com/office/powerpoint/2010/main" val="109635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44587"/>
            <a:ext cx="7359396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Serviceability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C6349-12EA-4552-B35C-2E41FCC8D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1093792"/>
            <a:ext cx="11283442" cy="52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14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44587"/>
            <a:ext cx="7359396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Serviceability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08E76-FCE8-4BD1-81BB-788344397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24" y="1145892"/>
            <a:ext cx="11286137" cy="46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39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6228" y="148385"/>
            <a:ext cx="5987796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Serviceability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63EF3-4A37-44F0-B60B-167797E7C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76" y="0"/>
            <a:ext cx="5770920" cy="5147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1D3CF-DC86-4B21-A083-9709EFA21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686" y="1760976"/>
            <a:ext cx="4820323" cy="2333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D76B2D-03E0-4550-BD7C-1DF90B35CF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08" b="13002"/>
          <a:stretch/>
        </p:blipFill>
        <p:spPr>
          <a:xfrm>
            <a:off x="5676900" y="5261887"/>
            <a:ext cx="6387124" cy="13334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0C37B6-603B-44CF-93C0-82D8E570E3DD}"/>
              </a:ext>
            </a:extLst>
          </p:cNvPr>
          <p:cNvSpPr/>
          <p:nvPr/>
        </p:nvSpPr>
        <p:spPr>
          <a:xfrm>
            <a:off x="127976" y="3263900"/>
            <a:ext cx="3110524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50266-A4CA-4A1A-93E8-9137B8FA502C}"/>
              </a:ext>
            </a:extLst>
          </p:cNvPr>
          <p:cNvSpPr txBox="1"/>
          <p:nvPr/>
        </p:nvSpPr>
        <p:spPr>
          <a:xfrm>
            <a:off x="127976" y="5261887"/>
            <a:ext cx="5434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No conviene correr el servicio DHCP monitor en mas de un servidor en el clúster . </a:t>
            </a:r>
          </a:p>
          <a:p>
            <a:r>
              <a:rPr lang="es-UY" dirty="0"/>
              <a:t>Si el CUCM va a actuar de DHCP server tiene que haber unos solo</a:t>
            </a:r>
          </a:p>
        </p:txBody>
      </p:sp>
    </p:spTree>
    <p:extLst>
      <p:ext uri="{BB962C8B-B14F-4D97-AF65-F5344CB8AC3E}">
        <p14:creationId xmlns:p14="http://schemas.microsoft.com/office/powerpoint/2010/main" val="3467461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44587"/>
            <a:ext cx="7359396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Serviceability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B4DC0-C41D-45D3-AFE2-1E7CD35ED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183839"/>
            <a:ext cx="4076700" cy="2698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17AFC-DC3F-47BF-81FF-131D172E1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229" y="2183839"/>
            <a:ext cx="3947961" cy="26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0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244587"/>
            <a:ext cx="7359396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Serviceability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E4C373-48F5-4EDA-918E-608EFDBAAD48}"/>
              </a:ext>
            </a:extLst>
          </p:cNvPr>
          <p:cNvSpPr txBox="1"/>
          <p:nvPr/>
        </p:nvSpPr>
        <p:spPr>
          <a:xfrm>
            <a:off x="477012" y="903292"/>
            <a:ext cx="11410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Si </a:t>
            </a:r>
            <a:r>
              <a:rPr lang="es-UY" dirty="0" err="1"/>
              <a:t>subi</a:t>
            </a:r>
            <a:r>
              <a:rPr lang="es-UY" dirty="0"/>
              <a:t> un archivo al </a:t>
            </a:r>
            <a:r>
              <a:rPr lang="es-UY" b="1" dirty="0"/>
              <a:t>TFTP File </a:t>
            </a:r>
            <a:r>
              <a:rPr lang="es-UY" b="1" dirty="0" err="1"/>
              <a:t>Managment</a:t>
            </a:r>
            <a:r>
              <a:rPr lang="es-UY" b="1" dirty="0"/>
              <a:t> </a:t>
            </a:r>
            <a:r>
              <a:rPr lang="es-UY" dirty="0"/>
              <a:t>y quiero que ese archivo este disponible , es necesario reiniciar el servicio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/>
          </a:p>
          <a:p>
            <a:endParaRPr lang="es-UY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3E47F-0FFF-4D27-88C0-F0F970A94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79" y="1826622"/>
            <a:ext cx="9616501" cy="3951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E5CCC-4024-4B5A-A47B-65A447148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501" y="5954708"/>
            <a:ext cx="4210638" cy="80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491E1-3AC1-4E3A-8DE4-F2A3FC8E7F9B}"/>
              </a:ext>
            </a:extLst>
          </p:cNvPr>
          <p:cNvSpPr txBox="1"/>
          <p:nvPr/>
        </p:nvSpPr>
        <p:spPr>
          <a:xfrm>
            <a:off x="393700" y="1193800"/>
            <a:ext cx="652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Un Servicio que esta Activo puede no haber Arrancado ( </a:t>
            </a:r>
            <a:r>
              <a:rPr lang="es-UY" dirty="0" err="1"/>
              <a:t>Started</a:t>
            </a:r>
            <a:r>
              <a:rPr lang="es-UY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19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145408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CUCM - CLI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F7DA8-1150-41AB-83BA-69C3864143CD}"/>
              </a:ext>
            </a:extLst>
          </p:cNvPr>
          <p:cNvSpPr txBox="1"/>
          <p:nvPr/>
        </p:nvSpPr>
        <p:spPr>
          <a:xfrm>
            <a:off x="356108" y="1227059"/>
            <a:ext cx="2117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Conexión por SSH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Cisco “Linux”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BE1E7-B122-4B67-ACFB-BF7D7BBC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300" y="2082066"/>
            <a:ext cx="7264400" cy="222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96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60" y="144876"/>
            <a:ext cx="4347332" cy="1179576"/>
          </a:xfrm>
        </p:spPr>
        <p:txBody>
          <a:bodyPr>
            <a:normAutofit/>
          </a:bodyPr>
          <a:lstStyle/>
          <a:p>
            <a:r>
              <a:rPr lang="en-US" dirty="0"/>
              <a:t>CUCM Clustering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5CC1FFC-511E-46D0-9E96-4BE59D82339D}"/>
              </a:ext>
            </a:extLst>
          </p:cNvPr>
          <p:cNvGrpSpPr/>
          <p:nvPr/>
        </p:nvGrpSpPr>
        <p:grpSpPr>
          <a:xfrm>
            <a:off x="684976" y="4029552"/>
            <a:ext cx="4486274" cy="1813614"/>
            <a:chOff x="1978549" y="1864119"/>
            <a:chExt cx="7443480" cy="3413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9B3B03-3761-4A3F-A097-EDCF4363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7719" y="1864119"/>
              <a:ext cx="2505425" cy="4191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C450DE-444D-4F76-99CE-D7E4C0719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8549" y="3109608"/>
              <a:ext cx="2505425" cy="41915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49420C-AD35-4E80-A3B7-CC8A1CC1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7105" y="4844196"/>
              <a:ext cx="2505425" cy="4191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CFC103-B4B3-489C-8827-AE3FBEF1B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9008" y="4858553"/>
              <a:ext cx="2505425" cy="4191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0F94AC-76A9-46EA-B523-08CD0CFD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6604" y="3106144"/>
              <a:ext cx="2505425" cy="419158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0F6BC89-0411-43A1-AB6F-CE10CFDB9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8800" y="2321377"/>
              <a:ext cx="635691" cy="788231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2D2F414-FA66-4BFC-B2D4-E5FCBB7B7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3975" y="2416548"/>
              <a:ext cx="1027576" cy="2442005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024BC9-EC80-41A1-81CF-6074765D42E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416548"/>
              <a:ext cx="893399" cy="2442005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FFF3662-91ED-454D-9E9F-25AC6709C1F8}"/>
                </a:ext>
              </a:extLst>
            </p:cNvPr>
            <p:cNvCxnSpPr>
              <a:cxnSpLocks/>
            </p:cNvCxnSpPr>
            <p:nvPr/>
          </p:nvCxnSpPr>
          <p:spPr>
            <a:xfrm>
              <a:off x="6680451" y="2348181"/>
              <a:ext cx="575752" cy="719863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623620-4B54-44E4-A0FF-EE75517096B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483974" y="2321379"/>
              <a:ext cx="850026" cy="997808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AF6F06-6237-46F6-8D3B-EFBDA594310D}"/>
                </a:ext>
              </a:extLst>
            </p:cNvPr>
            <p:cNvCxnSpPr>
              <a:cxnSpLocks/>
            </p:cNvCxnSpPr>
            <p:nvPr/>
          </p:nvCxnSpPr>
          <p:spPr>
            <a:xfrm>
              <a:off x="4336726" y="3457118"/>
              <a:ext cx="319316" cy="1315430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B37C2E9-E0AF-40FB-9458-97E2FC2D6535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686645" y="5053775"/>
              <a:ext cx="1932363" cy="14357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C4B8AB9-8E6C-464A-9AE4-C5BE8F2ECACB}"/>
                </a:ext>
              </a:extLst>
            </p:cNvPr>
            <p:cNvCxnSpPr>
              <a:cxnSpLocks/>
              <a:stCxn id="7" idx="3"/>
              <a:endCxn id="15" idx="1"/>
            </p:cNvCxnSpPr>
            <p:nvPr/>
          </p:nvCxnSpPr>
          <p:spPr>
            <a:xfrm flipV="1">
              <a:off x="4483974" y="3315723"/>
              <a:ext cx="2432630" cy="3464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9AA004-8A2A-48A0-836F-42E7ECFC93F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H="1">
              <a:off x="6619008" y="3431155"/>
              <a:ext cx="344136" cy="1636977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2FD15C0-8EE4-43C5-BF86-9659BF7895EA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4483974" y="3319187"/>
              <a:ext cx="2135034" cy="1748945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B983C5-E4E3-43C8-BE66-AA0DD972AE92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4606075" y="3315723"/>
              <a:ext cx="2310529" cy="1752409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007C414-0A7D-4BD7-892F-B4CAB3396AC5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6275202" y="2321377"/>
              <a:ext cx="641402" cy="994346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D3DD9DD-1D45-4919-8A81-5DD10245E855}"/>
              </a:ext>
            </a:extLst>
          </p:cNvPr>
          <p:cNvSpPr txBox="1"/>
          <p:nvPr/>
        </p:nvSpPr>
        <p:spPr>
          <a:xfrm>
            <a:off x="511560" y="1272131"/>
            <a:ext cx="114753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effectLst/>
                <a:latin typeface="Calibri" panose="020F0502020204030204" pitchFamily="34" charset="0"/>
              </a:rPr>
              <a:t>En una instalación </a:t>
            </a:r>
            <a:r>
              <a:rPr lang="es-UY" dirty="0">
                <a:latin typeface="Calibri" panose="020F0502020204030204" pitchFamily="34" charset="0"/>
              </a:rPr>
              <a:t>típica, el</a:t>
            </a:r>
            <a:r>
              <a:rPr lang="es-UY" sz="1800" dirty="0">
                <a:effectLst/>
                <a:latin typeface="Calibri" panose="020F0502020204030204" pitchFamily="34" charset="0"/>
              </a:rPr>
              <a:t> </a:t>
            </a:r>
            <a:r>
              <a:rPr lang="es-UY" dirty="0">
                <a:latin typeface="Calibri" panose="020F0502020204030204" pitchFamily="34" charset="0"/>
              </a:rPr>
              <a:t>P</a:t>
            </a:r>
            <a:r>
              <a:rPr lang="es-UY" sz="1800" dirty="0">
                <a:effectLst/>
                <a:latin typeface="Calibri" panose="020F0502020204030204" pitchFamily="34" charset="0"/>
              </a:rPr>
              <a:t>ublisher  realiza 2 funciones primarias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sz="1800" dirty="0">
                <a:effectLst/>
                <a:latin typeface="Calibri" panose="020F0502020204030204" pitchFamily="34" charset="0"/>
              </a:rPr>
              <a:t> Mantiene la única copia grabable de la base de datos (Informix)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UY" dirty="0">
                <a:latin typeface="Calibri" panose="020F0502020204030204" pitchFamily="34" charset="0"/>
              </a:rPr>
              <a:t> Sirve las solicitudes de TFTP</a:t>
            </a:r>
          </a:p>
          <a:p>
            <a:pPr marL="342900" rtl="0" fontAlgn="ctr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effectLst/>
                <a:latin typeface="Calibri" panose="020F0502020204030204" pitchFamily="34" charset="0"/>
              </a:rPr>
              <a:t>Cisco recomienda mover el role de TFTP a un Subscriber dedicado a partir de los 1000 teléfonos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effectLst/>
                <a:latin typeface="Calibri" panose="020F0502020204030204" pitchFamily="34" charset="0"/>
              </a:rPr>
              <a:t> </a:t>
            </a:r>
            <a:endParaRPr lang="es-UY" dirty="0"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effectLst/>
                <a:latin typeface="Calibri" panose="020F0502020204030204" pitchFamily="34" charset="0"/>
              </a:rPr>
              <a:t>Si el Publisher </a:t>
            </a:r>
            <a:r>
              <a:rPr lang="es-UY" dirty="0">
                <a:latin typeface="Calibri" panose="020F0502020204030204" pitchFamily="34" charset="0"/>
              </a:rPr>
              <a:t>se rompe , el cluster continua trabajando con la ultima copia , pero no se </a:t>
            </a:r>
            <a:r>
              <a:rPr lang="es-UY">
                <a:latin typeface="Calibri" panose="020F0502020204030204" pitchFamily="34" charset="0"/>
              </a:rPr>
              <a:t>puede agregar </a:t>
            </a:r>
            <a:r>
              <a:rPr lang="es-UY" dirty="0">
                <a:latin typeface="Calibri" panose="020F0502020204030204" pitchFamily="34" charset="0"/>
              </a:rPr>
              <a:t>nuevos teléfonos.</a:t>
            </a:r>
            <a:endParaRPr lang="es-UY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B915A0-3298-4C9A-A6EB-B5861D1E7FE1}"/>
              </a:ext>
            </a:extLst>
          </p:cNvPr>
          <p:cNvSpPr txBox="1"/>
          <p:nvPr/>
        </p:nvSpPr>
        <p:spPr>
          <a:xfrm>
            <a:off x="4391025" y="3738655"/>
            <a:ext cx="7595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rtl="0" fontAlgn="ctr">
              <a:spcBef>
                <a:spcPts val="0"/>
              </a:spcBef>
              <a:spcAft>
                <a:spcPts val="0"/>
              </a:spcAft>
            </a:pPr>
            <a:r>
              <a:rPr lang="es-UY" sz="1800" dirty="0">
                <a:effectLst/>
                <a:latin typeface="Calibri" panose="020F0502020204030204" pitchFamily="34" charset="0"/>
              </a:rPr>
              <a:t>Un teléfono puede usar una lista de hasta 3 servidores para redundancia</a:t>
            </a:r>
          </a:p>
        </p:txBody>
      </p:sp>
      <p:pic>
        <p:nvPicPr>
          <p:cNvPr id="26" name="Picture 25" descr="A close up of a telephone&#10;&#10;Description automatically generated">
            <a:extLst>
              <a:ext uri="{FF2B5EF4-FFF2-40B4-BE49-F238E27FC236}">
                <a16:creationId xmlns:a16="http://schemas.microsoft.com/office/drawing/2014/main" id="{92AAC264-EE20-44BC-8ED9-F388B0DFB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50" b="96154" l="1190" r="89683">
                        <a14:foregroundMark x1="58333" y1="11058" x2="59127" y2="10577"/>
                        <a14:foregroundMark x1="57937" y1="10577" x2="67857" y2="12019"/>
                        <a14:foregroundMark x1="5620" y1="84788" x2="3943" y2="88627"/>
                        <a14:foregroundMark x1="6212" y1="83433" x2="6046" y2="83813"/>
                        <a14:foregroundMark x1="9857" y1="75091" x2="8530" y2="78128"/>
                        <a14:foregroundMark x1="10585" y1="93976" x2="14816" y2="96026"/>
                        <a14:foregroundMark x1="5150" y1="91342" x2="6807" y2="92145"/>
                        <a14:foregroundMark x1="15546" y1="94526" x2="15061" y2="93698"/>
                        <a14:foregroundMark x1="9555" y1="78265" x2="10327" y2="75769"/>
                        <a14:foregroundMark x1="21604" y1="93883" x2="18067" y2="95389"/>
                        <a14:foregroundMark x1="15643" y1="94329" x2="15437" y2="93731"/>
                        <a14:backgroundMark x1="26984" y1="88942" x2="28571" y2="91827"/>
                        <a14:backgroundMark x1="24603" y1="89904" x2="25000" y2="91346"/>
                        <a14:backgroundMark x1="14683" y1="86538" x2="20238" y2="87019"/>
                        <a14:backgroundMark x1="17857" y1="89904" x2="19841" y2="89423"/>
                        <a14:backgroundMark x1="13889" y1="78846" x2="13095" y2="87500"/>
                        <a14:backgroundMark x1="10714" y1="88462" x2="13492" y2="89423"/>
                        <a14:backgroundMark x1="11111" y1="87019" x2="12302" y2="87981"/>
                        <a14:backgroundMark x1="11111" y1="73077" x2="9127" y2="74038"/>
                        <a14:backgroundMark x1="1984" y1="78365" x2="1190" y2="78846"/>
                        <a14:backgroundMark x1="2381" y1="77404" x2="1190" y2="81250"/>
                        <a14:backgroundMark x1="14286" y1="97115" x2="17460" y2="96635"/>
                        <a14:backgroundMark x1="23810" y1="88942" x2="23810" y2="92308"/>
                        <a14:backgroundMark x1="2381" y1="89904" x2="3968" y2="92308"/>
                        <a14:backgroundMark x1="57540" y1="6250" x2="57540" y2="7212"/>
                        <a14:backgroundMark x1="57937" y1="10577" x2="57937" y2="10577"/>
                        <a14:backgroundMark x1="68254" y1="6731" x2="68254" y2="7692"/>
                        <a14:backgroundMark x1="78968" y1="11058" x2="80952" y2="10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52" y="4495981"/>
            <a:ext cx="2021867" cy="16688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313593-0B72-4BEF-926E-230CFD97F726}"/>
              </a:ext>
            </a:extLst>
          </p:cNvPr>
          <p:cNvCxnSpPr>
            <a:cxnSpLocks/>
          </p:cNvCxnSpPr>
          <p:nvPr/>
        </p:nvCxnSpPr>
        <p:spPr>
          <a:xfrm flipH="1" flipV="1">
            <a:off x="3850246" y="4110747"/>
            <a:ext cx="3522106" cy="92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5A1687-C993-42BD-A98C-D934AA39619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171250" y="4800778"/>
            <a:ext cx="2201102" cy="276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F9AAAB-4E99-4EEF-AD01-41BFFDED676D}"/>
              </a:ext>
            </a:extLst>
          </p:cNvPr>
          <p:cNvCxnSpPr>
            <a:cxnSpLocks/>
          </p:cNvCxnSpPr>
          <p:nvPr/>
        </p:nvCxnSpPr>
        <p:spPr>
          <a:xfrm flipH="1">
            <a:off x="5029017" y="5077022"/>
            <a:ext cx="2343335" cy="654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43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68" y="145408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CUCM - CLI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A041C-1FD6-4348-A820-A5A5F70C1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066" y="2466702"/>
            <a:ext cx="2753868" cy="327021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Question Mark">
                <a:extLst>
                  <a:ext uri="{FF2B5EF4-FFF2-40B4-BE49-F238E27FC236}">
                    <a16:creationId xmlns:a16="http://schemas.microsoft.com/office/drawing/2014/main" id="{ADFC80FE-8BEE-4A4F-984F-61410E0C89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1461833"/>
                  </p:ext>
                </p:extLst>
              </p:nvPr>
            </p:nvGraphicFramePr>
            <p:xfrm>
              <a:off x="934241" y="2284672"/>
              <a:ext cx="2425131" cy="345224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25131" cy="3452247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403965" ay="1650602" az="18727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213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Question Mark">
                <a:extLst>
                  <a:ext uri="{FF2B5EF4-FFF2-40B4-BE49-F238E27FC236}">
                    <a16:creationId xmlns:a16="http://schemas.microsoft.com/office/drawing/2014/main" id="{ADFC80FE-8BEE-4A4F-984F-61410E0C89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4241" y="2284672"/>
                <a:ext cx="2425131" cy="3452247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20455D2-7D22-46C5-B026-417384CA1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61" y="1220579"/>
            <a:ext cx="2576639" cy="4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6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3A7240-7F5A-4168-B5B3-ADF4B2807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33" y="0"/>
            <a:ext cx="2084352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65A128-F98C-4413-9FE3-96DCE0409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1" y="2492442"/>
            <a:ext cx="1829055" cy="4572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0AF72BF-A2D2-4FB8-A41D-3607D45A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13" y="60039"/>
            <a:ext cx="4823087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CUCM – CLI - show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AA3C10-EFDB-449F-8C40-DF0819F511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76"/>
          <a:stretch/>
        </p:blipFill>
        <p:spPr>
          <a:xfrm>
            <a:off x="2075735" y="4114801"/>
            <a:ext cx="2084352" cy="273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ED452C-0538-4045-A697-072CB54A1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343" y="1344520"/>
            <a:ext cx="3753374" cy="275310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608B0B8-56A2-43E1-A0C7-F28CC441B077}"/>
              </a:ext>
            </a:extLst>
          </p:cNvPr>
          <p:cNvSpPr/>
          <p:nvPr/>
        </p:nvSpPr>
        <p:spPr>
          <a:xfrm>
            <a:off x="2155933" y="3517900"/>
            <a:ext cx="2084352" cy="215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ED1086-D50E-4608-8A07-3E75B0E67215}"/>
              </a:ext>
            </a:extLst>
          </p:cNvPr>
          <p:cNvSpPr/>
          <p:nvPr/>
        </p:nvSpPr>
        <p:spPr>
          <a:xfrm>
            <a:off x="5284560" y="1727200"/>
            <a:ext cx="2487839" cy="241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Question Mark">
                <a:extLst>
                  <a:ext uri="{FF2B5EF4-FFF2-40B4-BE49-F238E27FC236}">
                    <a16:creationId xmlns:a16="http://schemas.microsoft.com/office/drawing/2014/main" id="{14484D40-D295-4260-BDD5-4AFC54A99C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0981920"/>
                  </p:ext>
                </p:extLst>
              </p:nvPr>
            </p:nvGraphicFramePr>
            <p:xfrm>
              <a:off x="81566" y="3145214"/>
              <a:ext cx="1913966" cy="273287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913966" cy="2732877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 ax="430751" ay="2021459" az="23981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3042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Question Mark">
                <a:extLst>
                  <a:ext uri="{FF2B5EF4-FFF2-40B4-BE49-F238E27FC236}">
                    <a16:creationId xmlns:a16="http://schemas.microsoft.com/office/drawing/2014/main" id="{14484D40-D295-4260-BDD5-4AFC54A99C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66" y="3145214"/>
                <a:ext cx="1913966" cy="2732877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F39B0EBC-A520-4C25-9DB6-4370703472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8146"/>
          <a:stretch/>
        </p:blipFill>
        <p:spPr>
          <a:xfrm>
            <a:off x="4930133" y="4511653"/>
            <a:ext cx="7103686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8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60AF72BF-A2D2-4FB8-A41D-3607D45A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13" y="123539"/>
            <a:ext cx="10677787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CUCM – CLI – Database Replication  / Shutdown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800FA-F562-4D21-9741-64997446736E}"/>
              </a:ext>
            </a:extLst>
          </p:cNvPr>
          <p:cNvSpPr txBox="1"/>
          <p:nvPr/>
        </p:nvSpPr>
        <p:spPr>
          <a:xfrm>
            <a:off x="345813" y="1054100"/>
            <a:ext cx="1140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Al hacer cambio y que no se vena reflejados , es un síntoma de problemas en la replicación de la base de datos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C405A-B116-43B2-9701-2892A7D93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0"/>
          <a:stretch/>
        </p:blipFill>
        <p:spPr>
          <a:xfrm>
            <a:off x="120650" y="1616432"/>
            <a:ext cx="11950700" cy="1812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D2A730-4048-4B46-A00D-A43EA8C9382B}"/>
              </a:ext>
            </a:extLst>
          </p:cNvPr>
          <p:cNvSpPr/>
          <p:nvPr/>
        </p:nvSpPr>
        <p:spPr>
          <a:xfrm>
            <a:off x="711200" y="1616432"/>
            <a:ext cx="32004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F23A27-D967-4A60-B76C-2FB675C6A5C4}"/>
              </a:ext>
            </a:extLst>
          </p:cNvPr>
          <p:cNvSpPr/>
          <p:nvPr/>
        </p:nvSpPr>
        <p:spPr>
          <a:xfrm>
            <a:off x="1320800" y="2395716"/>
            <a:ext cx="34925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567F12-6207-4379-8831-B960E73257C6}"/>
              </a:ext>
            </a:extLst>
          </p:cNvPr>
          <p:cNvSpPr/>
          <p:nvPr/>
        </p:nvSpPr>
        <p:spPr>
          <a:xfrm>
            <a:off x="1320800" y="3175000"/>
            <a:ext cx="797560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EC5F17-5262-4263-8F38-6C5030EE4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06" y="4987568"/>
            <a:ext cx="4321188" cy="13518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79B970-DCB7-4249-8226-A225CBE4948B}"/>
              </a:ext>
            </a:extLst>
          </p:cNvPr>
          <p:cNvSpPr/>
          <p:nvPr/>
        </p:nvSpPr>
        <p:spPr>
          <a:xfrm>
            <a:off x="937986" y="4987568"/>
            <a:ext cx="2895600" cy="315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C5B8C-9EA7-4E1F-8D35-DA7A14147E1A}"/>
              </a:ext>
            </a:extLst>
          </p:cNvPr>
          <p:cNvSpPr txBox="1"/>
          <p:nvPr/>
        </p:nvSpPr>
        <p:spPr>
          <a:xfrm>
            <a:off x="144275" y="3790349"/>
            <a:ext cx="8895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Antes de Sacar el Publisher offline asegurarse que la base este replicada</a:t>
            </a:r>
          </a:p>
          <a:p>
            <a:r>
              <a:rPr lang="es-UY" dirty="0"/>
              <a:t>	</a:t>
            </a:r>
            <a:r>
              <a:rPr lang="es-UY" dirty="0" err="1"/>
              <a:t>utils</a:t>
            </a:r>
            <a:r>
              <a:rPr lang="es-UY" dirty="0"/>
              <a:t> </a:t>
            </a:r>
            <a:r>
              <a:rPr lang="es-UY" dirty="0" err="1"/>
              <a:t>dbreplacation</a:t>
            </a:r>
            <a:r>
              <a:rPr lang="es-UY" dirty="0"/>
              <a:t> status</a:t>
            </a:r>
          </a:p>
        </p:txBody>
      </p:sp>
    </p:spTree>
    <p:extLst>
      <p:ext uri="{BB962C8B-B14F-4D97-AF65-F5344CB8AC3E}">
        <p14:creationId xmlns:p14="http://schemas.microsoft.com/office/powerpoint/2010/main" val="3173752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580" y="27287"/>
            <a:ext cx="4218432" cy="1179576"/>
          </a:xfrm>
        </p:spPr>
        <p:txBody>
          <a:bodyPr>
            <a:normAutofit/>
          </a:bodyPr>
          <a:lstStyle/>
          <a:p>
            <a:r>
              <a:rPr lang="en-US" dirty="0"/>
              <a:t>CUCM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B3B03-3761-4A3F-A097-EDCF43638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72" y="1895008"/>
            <a:ext cx="2088077" cy="349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6E4AB-B34A-48C5-8801-35842C413B80}"/>
              </a:ext>
            </a:extLst>
          </p:cNvPr>
          <p:cNvSpPr txBox="1"/>
          <p:nvPr/>
        </p:nvSpPr>
        <p:spPr>
          <a:xfrm>
            <a:off x="2523481" y="1349365"/>
            <a:ext cx="110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Publisher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24F98-2BF8-427E-A3F7-36A8BA42CA4E}"/>
              </a:ext>
            </a:extLst>
          </p:cNvPr>
          <p:cNvSpPr txBox="1"/>
          <p:nvPr/>
        </p:nvSpPr>
        <p:spPr>
          <a:xfrm>
            <a:off x="410669" y="2709509"/>
            <a:ext cx="1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Subscriber</a:t>
            </a:r>
            <a:r>
              <a:rPr lang="es-UY" dirty="0"/>
              <a:t>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C0F56-8A57-4B29-9C2D-70E664D8FAC9}"/>
              </a:ext>
            </a:extLst>
          </p:cNvPr>
          <p:cNvSpPr txBox="1"/>
          <p:nvPr/>
        </p:nvSpPr>
        <p:spPr>
          <a:xfrm>
            <a:off x="1283015" y="4557343"/>
            <a:ext cx="14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Subscriber</a:t>
            </a:r>
            <a:r>
              <a:rPr lang="es-UY" dirty="0"/>
              <a:t> 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1B160E-5882-4BAD-868C-8EFA4A335475}"/>
              </a:ext>
            </a:extLst>
          </p:cNvPr>
          <p:cNvSpPr txBox="1"/>
          <p:nvPr/>
        </p:nvSpPr>
        <p:spPr>
          <a:xfrm>
            <a:off x="2372353" y="1649476"/>
            <a:ext cx="1403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b="1" dirty="0">
                <a:solidFill>
                  <a:srgbClr val="00B050"/>
                </a:solidFill>
              </a:rPr>
              <a:t>DATABASE MASTER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DC96C8-B05B-441F-8D51-95455D4F226C}"/>
              </a:ext>
            </a:extLst>
          </p:cNvPr>
          <p:cNvSpPr txBox="1"/>
          <p:nvPr/>
        </p:nvSpPr>
        <p:spPr>
          <a:xfrm>
            <a:off x="447719" y="2947541"/>
            <a:ext cx="1295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b="1" dirty="0">
                <a:solidFill>
                  <a:srgbClr val="00B050"/>
                </a:solidFill>
              </a:rPr>
              <a:t>DATABASE COPY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E5DFA0-F7E1-49E5-9BA8-C6EC4ABA5273}"/>
              </a:ext>
            </a:extLst>
          </p:cNvPr>
          <p:cNvSpPr txBox="1"/>
          <p:nvPr/>
        </p:nvSpPr>
        <p:spPr>
          <a:xfrm>
            <a:off x="1320316" y="4810351"/>
            <a:ext cx="1295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b="1" dirty="0">
                <a:solidFill>
                  <a:srgbClr val="00B050"/>
                </a:solidFill>
              </a:rPr>
              <a:t>DATABASE COPY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EC556-B64D-48AD-856B-047868B3A101}"/>
              </a:ext>
            </a:extLst>
          </p:cNvPr>
          <p:cNvSpPr txBox="1"/>
          <p:nvPr/>
        </p:nvSpPr>
        <p:spPr>
          <a:xfrm>
            <a:off x="921307" y="1291312"/>
            <a:ext cx="299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 err="1">
                <a:solidFill>
                  <a:srgbClr val="FF0000"/>
                </a:solidFill>
              </a:rPr>
              <a:t>Bulk</a:t>
            </a:r>
            <a:r>
              <a:rPr lang="es-UY" sz="1400" dirty="0">
                <a:solidFill>
                  <a:srgbClr val="FF0000"/>
                </a:solidFill>
              </a:rPr>
              <a:t> </a:t>
            </a:r>
            <a:r>
              <a:rPr lang="es-UY" sz="1400" dirty="0" err="1">
                <a:solidFill>
                  <a:srgbClr val="FF0000"/>
                </a:solidFill>
              </a:rPr>
              <a:t>Provisioning</a:t>
            </a:r>
            <a:r>
              <a:rPr lang="es-UY" sz="1400" dirty="0">
                <a:solidFill>
                  <a:srgbClr val="FF0000"/>
                </a:solidFill>
              </a:rPr>
              <a:t> / </a:t>
            </a:r>
          </a:p>
          <a:p>
            <a:r>
              <a:rPr lang="es-UY" sz="1400" dirty="0" err="1">
                <a:solidFill>
                  <a:srgbClr val="FF0000"/>
                </a:solidFill>
              </a:rPr>
              <a:t>Extension</a:t>
            </a:r>
            <a:r>
              <a:rPr lang="es-UY" sz="1400" dirty="0">
                <a:solidFill>
                  <a:srgbClr val="FF0000"/>
                </a:solidFill>
              </a:rPr>
              <a:t> </a:t>
            </a:r>
            <a:r>
              <a:rPr lang="es-UY" sz="1400" dirty="0" err="1">
                <a:solidFill>
                  <a:srgbClr val="FF0000"/>
                </a:solidFill>
              </a:rPr>
              <a:t>Mobility</a:t>
            </a:r>
            <a:endParaRPr lang="es-UY" sz="1400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642A63-2C50-4668-B610-929B0D481BE2}"/>
              </a:ext>
            </a:extLst>
          </p:cNvPr>
          <p:cNvSpPr txBox="1"/>
          <p:nvPr/>
        </p:nvSpPr>
        <p:spPr>
          <a:xfrm>
            <a:off x="247730" y="2567788"/>
            <a:ext cx="172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>
                <a:solidFill>
                  <a:srgbClr val="FF0000"/>
                </a:solidFill>
              </a:rPr>
              <a:t>Call Manager Service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DB93DD-BC32-4238-A8DA-51D20F26D1E1}"/>
              </a:ext>
            </a:extLst>
          </p:cNvPr>
          <p:cNvSpPr txBox="1"/>
          <p:nvPr/>
        </p:nvSpPr>
        <p:spPr>
          <a:xfrm>
            <a:off x="1283015" y="4396668"/>
            <a:ext cx="172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>
                <a:solidFill>
                  <a:srgbClr val="FF0000"/>
                </a:solidFill>
              </a:rPr>
              <a:t>Call Manager Service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297CA2-0FAF-4C9D-BD23-8CED55EFBDF2}"/>
              </a:ext>
            </a:extLst>
          </p:cNvPr>
          <p:cNvSpPr txBox="1"/>
          <p:nvPr/>
        </p:nvSpPr>
        <p:spPr>
          <a:xfrm>
            <a:off x="3538018" y="2756510"/>
            <a:ext cx="1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Subscriber</a:t>
            </a:r>
            <a:r>
              <a:rPr lang="es-UY" dirty="0"/>
              <a:t> 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C09208-4BD6-4A8C-A017-F41D70DC0F70}"/>
              </a:ext>
            </a:extLst>
          </p:cNvPr>
          <p:cNvSpPr txBox="1"/>
          <p:nvPr/>
        </p:nvSpPr>
        <p:spPr>
          <a:xfrm>
            <a:off x="3575068" y="2994542"/>
            <a:ext cx="1295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b="1" dirty="0">
                <a:solidFill>
                  <a:srgbClr val="00B050"/>
                </a:solidFill>
              </a:rPr>
              <a:t>DATABASE COPY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9EC262-BE7F-49AC-9B7D-85ECFB472933}"/>
              </a:ext>
            </a:extLst>
          </p:cNvPr>
          <p:cNvSpPr txBox="1"/>
          <p:nvPr/>
        </p:nvSpPr>
        <p:spPr>
          <a:xfrm>
            <a:off x="3381687" y="2571008"/>
            <a:ext cx="1720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>
                <a:solidFill>
                  <a:srgbClr val="FF0000"/>
                </a:solidFill>
              </a:rPr>
              <a:t>Call Manager Service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E8B3409-ECB3-4A92-BDAB-482F54461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6" y="3170994"/>
            <a:ext cx="2088077" cy="34933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97920C6-439F-4318-A3A4-8B26496A7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936" y="3189069"/>
            <a:ext cx="2088077" cy="34933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13C426F-1E7A-407A-A367-56E253D21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159" y="5005772"/>
            <a:ext cx="2088077" cy="349336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A225D1-9569-4953-96A3-4F2A6F821EDC}"/>
              </a:ext>
            </a:extLst>
          </p:cNvPr>
          <p:cNvCxnSpPr>
            <a:cxnSpLocks/>
          </p:cNvCxnSpPr>
          <p:nvPr/>
        </p:nvCxnSpPr>
        <p:spPr>
          <a:xfrm flipH="1">
            <a:off x="1858170" y="2315393"/>
            <a:ext cx="635691" cy="78823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FC018D-FC7B-4A39-A6DC-3F871525D1B5}"/>
              </a:ext>
            </a:extLst>
          </p:cNvPr>
          <p:cNvCxnSpPr>
            <a:cxnSpLocks/>
          </p:cNvCxnSpPr>
          <p:nvPr/>
        </p:nvCxnSpPr>
        <p:spPr>
          <a:xfrm flipH="1">
            <a:off x="2942440" y="2247291"/>
            <a:ext cx="2762" cy="2758481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509873-0D57-4BAD-BA73-E85E1022CE9E}"/>
              </a:ext>
            </a:extLst>
          </p:cNvPr>
          <p:cNvCxnSpPr>
            <a:cxnSpLocks/>
          </p:cNvCxnSpPr>
          <p:nvPr/>
        </p:nvCxnSpPr>
        <p:spPr>
          <a:xfrm>
            <a:off x="3141887" y="2292468"/>
            <a:ext cx="365732" cy="786373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7B20AB4B-F75F-4953-A8C3-2D5382C7F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48630"/>
            <a:ext cx="2088077" cy="34933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7728265-8183-4DA9-98B9-A788A6F22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77" y="2117800"/>
            <a:ext cx="2088077" cy="34933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33CBD8F-7A49-49CF-8A21-F680770AEC9C}"/>
              </a:ext>
            </a:extLst>
          </p:cNvPr>
          <p:cNvSpPr txBox="1"/>
          <p:nvPr/>
        </p:nvSpPr>
        <p:spPr>
          <a:xfrm>
            <a:off x="6216329" y="1521550"/>
            <a:ext cx="65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>
                <a:solidFill>
                  <a:srgbClr val="FF0000"/>
                </a:solidFill>
              </a:rPr>
              <a:t>TFTP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C00CEE-7AC1-4A86-AD61-536EB7CF1B45}"/>
              </a:ext>
            </a:extLst>
          </p:cNvPr>
          <p:cNvSpPr txBox="1"/>
          <p:nvPr/>
        </p:nvSpPr>
        <p:spPr>
          <a:xfrm>
            <a:off x="6762024" y="1476033"/>
            <a:ext cx="1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Subscriber</a:t>
            </a:r>
            <a:r>
              <a:rPr lang="es-UY" dirty="0"/>
              <a:t> 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066DDF-109B-4018-8B7E-453C9744B742}"/>
              </a:ext>
            </a:extLst>
          </p:cNvPr>
          <p:cNvSpPr txBox="1"/>
          <p:nvPr/>
        </p:nvSpPr>
        <p:spPr>
          <a:xfrm>
            <a:off x="6969177" y="2387178"/>
            <a:ext cx="1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Subscriber</a:t>
            </a:r>
            <a:r>
              <a:rPr lang="es-UY" dirty="0"/>
              <a:t> 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AD74EE15-F9FA-44B5-B851-5B91D4341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784" y="3035079"/>
            <a:ext cx="2088077" cy="34933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CA84E91-9C32-438C-893B-B5778920F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961" y="3304249"/>
            <a:ext cx="2088077" cy="349336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3345362-4B98-44AB-8A02-DD716F273C49}"/>
              </a:ext>
            </a:extLst>
          </p:cNvPr>
          <p:cNvSpPr txBox="1"/>
          <p:nvPr/>
        </p:nvSpPr>
        <p:spPr>
          <a:xfrm>
            <a:off x="9725808" y="2662482"/>
            <a:ext cx="1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Subscriber</a:t>
            </a:r>
            <a:r>
              <a:rPr lang="es-UY" dirty="0"/>
              <a:t> F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172BD1-DC40-46E5-995E-E69EA978C670}"/>
              </a:ext>
            </a:extLst>
          </p:cNvPr>
          <p:cNvSpPr txBox="1"/>
          <p:nvPr/>
        </p:nvSpPr>
        <p:spPr>
          <a:xfrm>
            <a:off x="9932961" y="3573627"/>
            <a:ext cx="1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Subscriber</a:t>
            </a:r>
            <a:r>
              <a:rPr lang="es-UY" dirty="0"/>
              <a:t> 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B8D3DF0-65B3-400D-9F51-FFBF55B4F465}"/>
              </a:ext>
            </a:extLst>
          </p:cNvPr>
          <p:cNvCxnSpPr>
            <a:cxnSpLocks/>
          </p:cNvCxnSpPr>
          <p:nvPr/>
        </p:nvCxnSpPr>
        <p:spPr>
          <a:xfrm>
            <a:off x="4201096" y="1930764"/>
            <a:ext cx="1785740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23782EF-2EFD-407A-997E-D1611DF0ECDD}"/>
              </a:ext>
            </a:extLst>
          </p:cNvPr>
          <p:cNvSpPr txBox="1"/>
          <p:nvPr/>
        </p:nvSpPr>
        <p:spPr>
          <a:xfrm>
            <a:off x="9816266" y="3902536"/>
            <a:ext cx="1283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400" dirty="0">
                <a:solidFill>
                  <a:srgbClr val="FF0000"/>
                </a:solidFill>
              </a:rPr>
              <a:t>Music On </a:t>
            </a:r>
            <a:r>
              <a:rPr lang="es-UY" sz="1400" dirty="0" err="1">
                <a:solidFill>
                  <a:srgbClr val="FF0000"/>
                </a:solidFill>
              </a:rPr>
              <a:t>Hold</a:t>
            </a:r>
            <a:endParaRPr lang="es-UY" sz="1400" dirty="0">
              <a:solidFill>
                <a:srgbClr val="FF0000"/>
              </a:solidFill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EE49636-B5F6-4BD5-951B-1FBD9D42D791}"/>
              </a:ext>
            </a:extLst>
          </p:cNvPr>
          <p:cNvCxnSpPr>
            <a:cxnSpLocks/>
          </p:cNvCxnSpPr>
          <p:nvPr/>
        </p:nvCxnSpPr>
        <p:spPr>
          <a:xfrm>
            <a:off x="4209310" y="2211896"/>
            <a:ext cx="4682141" cy="117251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8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FBBE686-366C-4448-BFB3-E3067367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99" y="600075"/>
            <a:ext cx="9396580" cy="561445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0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isco Unified Communications Manager - Call Manager - Cisco - Cisco">
            <a:extLst>
              <a:ext uri="{FF2B5EF4-FFF2-40B4-BE49-F238E27FC236}">
                <a16:creationId xmlns:a16="http://schemas.microsoft.com/office/drawing/2014/main" id="{77AF2585-4836-4B4E-BC7F-D35138994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r="1586" b="-1"/>
          <a:stretch/>
        </p:blipFill>
        <p:spPr bwMode="auto">
          <a:xfrm>
            <a:off x="6441860" y="598125"/>
            <a:ext cx="4330706" cy="254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0" name="Straight Connector 14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CUCM Logo - LogoDix">
            <a:extLst>
              <a:ext uri="{FF2B5EF4-FFF2-40B4-BE49-F238E27FC236}">
                <a16:creationId xmlns:a16="http://schemas.microsoft.com/office/drawing/2014/main" id="{56143248-1495-4BE8-93AE-6FAAE7E1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674" y="826394"/>
            <a:ext cx="4732940" cy="236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6" descr="Cisco Unified Communications Manager - Call Manager - Cisco - Cisco">
            <a:extLst>
              <a:ext uri="{FF2B5EF4-FFF2-40B4-BE49-F238E27FC236}">
                <a16:creationId xmlns:a16="http://schemas.microsoft.com/office/drawing/2014/main" id="{BBD9A5EB-6EFC-4ED3-AD48-BFD22E5002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876"/>
          <a:stretch/>
        </p:blipFill>
        <p:spPr bwMode="auto">
          <a:xfrm>
            <a:off x="858565" y="3503595"/>
            <a:ext cx="4724569" cy="252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isco Unified Communications Manager - Call Manager - Cisco - Cisco">
            <a:extLst>
              <a:ext uri="{FF2B5EF4-FFF2-40B4-BE49-F238E27FC236}">
                <a16:creationId xmlns:a16="http://schemas.microsoft.com/office/drawing/2014/main" id="{1D68E21E-CF13-4335-AD76-0A465EFF6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3" r="13687" b="-3"/>
          <a:stretch/>
        </p:blipFill>
        <p:spPr bwMode="auto">
          <a:xfrm>
            <a:off x="7155728" y="3671316"/>
            <a:ext cx="3098116" cy="255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59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8B2E7-0428-4854-B1D2-A0FB44B411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2" b="1"/>
          <a:stretch/>
        </p:blipFill>
        <p:spPr>
          <a:xfrm>
            <a:off x="1143044" y="643466"/>
            <a:ext cx="99059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6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534</Words>
  <Application>Microsoft Office PowerPoint</Application>
  <PresentationFormat>Panorámica</PresentationFormat>
  <Paragraphs>152</Paragraphs>
  <Slides>52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COMUNIACIONES  UNIFICADAS  Marzo 2021 </vt:lpstr>
      <vt:lpstr>Cisco Unified Communications Manager (CUCM ) </vt:lpstr>
      <vt:lpstr>CUCM Clustering</vt:lpstr>
      <vt:lpstr>CUCM Services</vt:lpstr>
      <vt:lpstr>CUCM Clustering</vt:lpstr>
      <vt:lpstr>CUCM Clustering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Cisco Unified Reporting  </vt:lpstr>
      <vt:lpstr>Presentación de PowerPoint</vt:lpstr>
      <vt:lpstr>Disaster Recovery System</vt:lpstr>
      <vt:lpstr>OS Administration</vt:lpstr>
      <vt:lpstr>Cisco Unified Serviceability</vt:lpstr>
      <vt:lpstr>Cisco Unified Serviceability</vt:lpstr>
      <vt:lpstr>Cisco Unified Serviceability</vt:lpstr>
      <vt:lpstr>Cisco Unified Serviceability</vt:lpstr>
      <vt:lpstr>Cisco Unified Serviceability</vt:lpstr>
      <vt:lpstr>Cisco Unified Serviceability</vt:lpstr>
      <vt:lpstr>CUCM - CLI</vt:lpstr>
      <vt:lpstr>CUCM - CLI</vt:lpstr>
      <vt:lpstr>CUCM – CLI - show</vt:lpstr>
      <vt:lpstr>CUCM – CLI – Database Replication  / Shutdown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COMUNIACIONES  UNIFICADAS  Agosto 2020</dc:title>
  <dc:creator>Suren Keushkerian</dc:creator>
  <cp:lastModifiedBy>Suren Keushkerian</cp:lastModifiedBy>
  <cp:revision>8</cp:revision>
  <dcterms:created xsi:type="dcterms:W3CDTF">2020-10-05T22:06:32Z</dcterms:created>
  <dcterms:modified xsi:type="dcterms:W3CDTF">2022-04-05T19:41:45Z</dcterms:modified>
</cp:coreProperties>
</file>